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82" r:id="rId4"/>
    <p:sldId id="265" r:id="rId5"/>
    <p:sldId id="268" r:id="rId6"/>
    <p:sldId id="269" r:id="rId7"/>
    <p:sldId id="281" r:id="rId8"/>
    <p:sldId id="259" r:id="rId9"/>
    <p:sldId id="266" r:id="rId10"/>
    <p:sldId id="267" r:id="rId11"/>
    <p:sldId id="260" r:id="rId12"/>
    <p:sldId id="263" r:id="rId13"/>
    <p:sldId id="262" r:id="rId14"/>
    <p:sldId id="264" r:id="rId15"/>
    <p:sldId id="261" r:id="rId16"/>
    <p:sldId id="270" r:id="rId17"/>
    <p:sldId id="272" r:id="rId18"/>
    <p:sldId id="271" r:id="rId19"/>
    <p:sldId id="273" r:id="rId20"/>
    <p:sldId id="274" r:id="rId21"/>
    <p:sldId id="258" r:id="rId22"/>
    <p:sldId id="280" r:id="rId23"/>
    <p:sldId id="276" r:id="rId24"/>
    <p:sldId id="277" r:id="rId25"/>
    <p:sldId id="283" r:id="rId26"/>
    <p:sldId id="279" r:id="rId27"/>
  </p:sldIdLst>
  <p:sldSz cx="9144000" cy="6858000" type="letter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02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280" max="1920" units="cm"/>
          <inkml:channel name="Y" type="integer" max="1246" units="cm"/>
          <inkml:channel name="T" type="integer" max="2.14748E9" units="dev"/>
        </inkml:traceFormat>
        <inkml:channelProperties>
          <inkml:channelProperty channel="X" name="resolution" value="60.26365" units="1/cm"/>
          <inkml:channelProperty channel="Y" name="resolution" value="41.67224" units="1/cm"/>
          <inkml:channelProperty channel="T" name="resolution" value="1" units="1/dev"/>
        </inkml:channelProperties>
      </inkml:inkSource>
      <inkml:timestamp xml:id="ts0" timeString="2016-10-19T12:41:41.813"/>
    </inkml:context>
    <inkml:brush xml:id="br0">
      <inkml:brushProperty name="width" value="0.175" units="cm"/>
      <inkml:brushProperty name="height" value="0.3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1661 0 0,'-158'0'1578,"-51"117"-1562,-18-71-16,69-23 15,18 1-15,0-24 16,-17 0-16,35 23 15,-1-23-15,36 23 16,35-23-16,-1 24 16,18-24-16,35 116 890,0-46-890,0-23 16,17-24-16,-17 23 16,0-23-16,0 24 15,18-1-15,-18 24 16,18-23-16,-18-24 15,0 0-15,17 24 16,1-24-16,-18 0 16,0 1-16,0-1 15,0 24-15,17-1 16,0 1 0,-17-24 30,0 24 126,0-1-172,18 1 16,-18-24-16,0 1 16,18 22-1,-18-22-15,0-1 63,0 0-48,0 0 126,17 47-125,-17-46 30,0-1-46,0 0 16,18 24-16,-18-24 16,0 0 15,0 23-15,17-46-1,-17 23 1,0 24-1,17-47 1,-17 23-16,0 1 63,0 22-17,0-23-14,0 1-17,0 22-15,0-22 16,0-1 0,0 0-16,0 24 15,18-47-15,-18 23 16,0 24-16,0-24 15,0 0 1,0 1 15,0-1-31,0 0 16,0 1-16,18-1 16,-18 0-1,0 24 1,0-24-1,0 0-15,0 1 16,0 22 0,0-22-16,0-1 15,0 24-15,0-1 16,0 1-16,0-24 16,0 0-16,0 24 15,0-1-15,0-23 16,0 0-16,0 1 15,0 22-15,0 1 16,0-24-16,0 24 16,0-1-16,0-22 15,0-1-15,0 0 16,0 24-16,0-24 16,0 0-16,0 1 31,0-1 94,0 47-110,0-47-15,0 0 16,0 1 0,0-1-16,0 24 15,0-24-15,0 24 16,0-1-16,0-23 16,-18 24-16,18-24 15,0 24-15,0-24 16,-18 24-16,18-24 15,0 24-15,0-24 16,0 23-16,0-23 16,0 24-1,0 23 1,0-47-16,0 23 16,0 1-16,0-24 15,0 1-15,0-1 16,0 0-16,0 1 15,0-1 1,0 0-16,0 0 16,0 24-1,0-24 1,0 1 31,-17 22-32,17-22 1,0 22 15,0-22 32,0 22-63,0-23 15,0 1 1,0-1-16,0 0 16,0 1-16,0-1 15,0 0 17,0 47 155,0-23-171,0-24-16,0 0 15,0 1 1,0-1-16,0 0 31,0 0-15,0 0-16,0 0 47,0 0-32,0 1-15,0 22 16,0-22 0,0-1-1,0 0-15,0 1 16,0 22-1,0-22-15,0-1 16,0 0-16,0 0 16,0 24-1,0-24-15,0 1 16,0-1-16,0 24 16,0-24-1,17 23 1,-17-22-1,0 22 1,0-22 31,0-1-31,18-23 265,-18 116-281,18-69 15,-18-24-15,0 1 32,0-1-32,0 0 15,17 1 17,-17-1-17,0 47 548,17-47-563,-17 23 31,0 0-15,18-22-1,-18-1-15,0 0 16,0 1-16,0-1 15,70 23 735,35 24-750,-53-23 16,18 0-16,-53-47 16,19 23-16,-19 0 15,35 0-15,-17-23 16,-17 47-16,-1-47 16,0 0 30,1 0 298,17 0-344,35 0 16,-35 0-16,-18 0 15,1 0-15,-1 0 16,36 0-16,-36 0 16,1 0-16,17 0 15,-18 0-15,35 0 313,1 0-298,-18 0-15,0 0 16,0 0-16,35 0 16,-35 0-1,0 0-15,-17 0 16,-1 0 515,53 0-515,-18 0-16,1 23 15,16-23-15,-16 0 16,-1 0-16,-16 0 16,-2 0-16,-16 0 15,-18 24 79,17-24 422,71 0-501,-1 0 1,35 0-16,-52 0 16,18 0-16,17 0 15,-35 0-15,17 0 16,-35 0-16,1 0 15,-18 0 1,-18 0-16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280" max="1920" units="cm"/>
          <inkml:channel name="Y" type="integer" max="1246" units="cm"/>
          <inkml:channel name="T" type="integer" max="2.14748E9" units="dev"/>
        </inkml:traceFormat>
        <inkml:channelProperties>
          <inkml:channelProperty channel="X" name="resolution" value="60.26365" units="1/cm"/>
          <inkml:channelProperty channel="Y" name="resolution" value="41.67224" units="1/cm"/>
          <inkml:channelProperty channel="T" name="resolution" value="1" units="1/dev"/>
        </inkml:channelProperties>
      </inkml:inkSource>
      <inkml:timestamp xml:id="ts0" timeString="2016-10-19T12:41:50.830"/>
    </inkml:context>
    <inkml:brush xml:id="br0">
      <inkml:brushProperty name="width" value="0.175" units="cm"/>
      <inkml:brushProperty name="height" value="0.3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329 6781 0,'0'-116'610,"0"69"-610,0-23 31,0 0-15,0 47-16,0 0 15,0-1-15,0 1 16,0 0-16,0-1 15,0 1 1,0-24 172,0-46-173,0 70-15,0-24 31,0 1-15,0-1-16,0 24 16,0 0-16,18-24 15,-18 0-15,34-23 16,-34 47-16,0-23 16,18-1-16,16 0 15,-34 1-15,17-1 16,1 0-16,-18 1 15,0-24-15,17 0 16,0 23-16,1 1 16,-18-24-1,17 0-15,-17 23 16,17-22-16,1 45 16,-18-22-16,0-1 15,0 0-15,0 1 16,0 22-16,17-22 15,-17-1-15,0 24 16,17 23-16,-17-47 16,0 24-16,17-24 15,-17 24-15,18 23 16,-18-23-16,0 0 219,0-71-219,0 71 15,0-24 17,0-22-32,0 45 15,0 1-15,0 0 16,-18-24-1,18 0-15,0 24 16,0 0 0,-17-1-1,0 1-15,17 0 16,0 0-16,0-1 16,0 1 202,0-70-202,0 23-16,0 47 16,0-1-1,0-22-15,0 22 16,0-22-16,0 22 15,0-22-15,0-1 16,0 24-16,0-47 16,0 47-16,0-24 15,0 1-15,0-1 16,0 0-16,0 24 16,0-47-16,0 23 15,0 24-15,0-23 16,0-1-16,0 24 15,0-24-15,0 24 16,0-24-16,0 1 16,0-1-1,0 0-15,0-23 16,0 24-16,0 23 16,0-47-16,0 0 15,0 23-15,0 0 16,0 24-16,0-23 15,0-1-15,0 24 16,0-1-16,0 1 16,0-24-1,0 24-15,0 0 16,0 0 0,0-1-16,0-22 15,0-24 157,0 46-172,-17-22 47,17-1-47,0 24 16,0 0-16,0-1 15,0-22-15,0-1 16,0 24-1,0-24-15,0 24 16,0 0-16,0-24 16,-18 24-16,18-1 15,0 1-15,0-24 16,-17 1 0,17 23-16,0-1 15,-17 1-15,17 0 16,0-24-16,0 0 15,-18 24-15,18-23 16,-17 22-16,17-22 16,0 22-1,-17-22-15,-1-1 16,18 1 0,0 22-1,-17 24-15,17-23 16,0 0-1,0-1 392,-86-69-392,51 46-15,0 24 16,18-23-16,-1 46 16,1-47-16,-1 24 15,-16-1-15,16 1 16,18-24-16,-17 47 15,0-23-15,-1 0 16,18 0-16,-17-24 16,0 24-1,17-1 1,-35 24-16,18-23 16,0 23-16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280" max="1920" units="cm"/>
          <inkml:channel name="Y" type="integer" max="1246" units="cm"/>
          <inkml:channel name="T" type="integer" max="2.14748E9" units="dev"/>
        </inkml:traceFormat>
        <inkml:channelProperties>
          <inkml:channelProperty channel="X" name="resolution" value="60.26365" units="1/cm"/>
          <inkml:channelProperty channel="Y" name="resolution" value="41.67224" units="1/cm"/>
          <inkml:channelProperty channel="T" name="resolution" value="1" units="1/dev"/>
        </inkml:channelProperties>
      </inkml:inkSource>
      <inkml:timestamp xml:id="ts0" timeString="2016-10-19T12:42:02.046"/>
    </inkml:context>
    <inkml:brush xml:id="br0">
      <inkml:brushProperty name="width" value="0.175" units="cm"/>
      <inkml:brushProperty name="height" value="0.3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0,'35'0'719,"35"0"-719,0 0 15,-36 0-15,2 0 16,-19 0-16,1 0 16,34 24 609,0-24-610,36 0-15,-18 22 16,70-22-16,35 0 16,-36 0-16,1 23 15,-52-23-15,-19 0 16,-33 0-16,-2 0 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280" max="1920" units="cm"/>
          <inkml:channel name="Y" type="integer" max="1246" units="cm"/>
          <inkml:channel name="T" type="integer" max="2.14748E9" units="dev"/>
        </inkml:traceFormat>
        <inkml:channelProperties>
          <inkml:channelProperty channel="X" name="resolution" value="60.26365" units="1/cm"/>
          <inkml:channelProperty channel="Y" name="resolution" value="41.67224" units="1/cm"/>
          <inkml:channelProperty channel="T" name="resolution" value="1" units="1/dev"/>
        </inkml:channelProperties>
      </inkml:inkSource>
      <inkml:timestamp xml:id="ts0" timeString="2016-10-19T12:42:48.773"/>
    </inkml:context>
    <inkml:brush xml:id="br0">
      <inkml:brushProperty name="width" value="0.2" units="cm"/>
      <inkml:brushProperty name="height" value="0.4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0 0 0,'17'0'1563,"36"94"-1547,34-1-16,-35-47 15,1 1-15,17 23 16,-35-70-16,17 70 15,-16-47-15,-2 0 16,2 1 906,33 46-906,1-1-16,-35-22 15,-17-24-15,17 1 16,-1 22-16,2-22 15,-1-1-15,-18-23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E7272-1347-405F-A321-0B9B20BABC1C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DABDB-057D-415E-8749-BF9D5405B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26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3D192-1449-4FA8-920F-CCBBE43E13AB}" type="datetime1">
              <a:rPr lang="en-US" smtClean="0"/>
              <a:t>10/19/2016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724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37FD0-8091-4C96-87DA-F8AF5A17CC37}" type="datetime1">
              <a:rPr lang="en-US" smtClean="0"/>
              <a:t>10/19/2016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811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52F7-AEB3-41AC-B726-0B4EF56A3D60}" type="datetime1">
              <a:rPr lang="en-US" smtClean="0"/>
              <a:t>10/19/2016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25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E03B-7F46-44C6-B531-999C5748CAFE}" type="datetime1">
              <a:rPr lang="en-US" smtClean="0"/>
              <a:t>10/19/2016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35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5E90-E698-4B96-9B1F-98E31BEF7BC7}" type="datetime1">
              <a:rPr lang="en-US" smtClean="0"/>
              <a:t>10/19/2016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172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16F0E-104C-4C39-9CF2-E087F06726A5}" type="datetime1">
              <a:rPr lang="en-US" smtClean="0"/>
              <a:t>10/19/2016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701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69D7A-4965-43A4-9B78-D9536E1CB387}" type="datetime1">
              <a:rPr lang="en-US" smtClean="0"/>
              <a:t>10/19/2016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9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865C3-D46F-4BCC-8022-09B17187EA7A}" type="datetime1">
              <a:rPr lang="en-US" smtClean="0"/>
              <a:t>10/19/2016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547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62950-91C0-4115-89C7-EE05C611D7C0}" type="datetime1">
              <a:rPr lang="en-US" smtClean="0"/>
              <a:t>10/19/2016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147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0A58-84E8-4D43-8E7A-BCC8C2E70030}" type="datetime1">
              <a:rPr lang="en-US" smtClean="0"/>
              <a:t>10/19/2016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8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493BD-BF1B-46BF-A746-B5E438010D43}" type="datetime1">
              <a:rPr lang="en-US" smtClean="0"/>
              <a:t>10/19/2016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637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5699D-5189-4C00-90C8-D5D4879E88D8}" type="datetime1">
              <a:rPr lang="en-US" smtClean="0"/>
              <a:t>10/19/2016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E555F-D669-49AA-B510-A59417F454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82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customXml" Target="../ink/ink2.xml"/><Relationship Id="rId10" Type="http://schemas.openxmlformats.org/officeDocument/2006/relationships/image" Target="../media/image5.emf"/><Relationship Id="rId4" Type="http://schemas.openxmlformats.org/officeDocument/2006/relationships/image" Target="../media/image2.emf"/><Relationship Id="rId9" Type="http://schemas.openxmlformats.org/officeDocument/2006/relationships/customXml" Target="../ink/ink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Rowayton Community Center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29577"/>
            <a:ext cx="6858000" cy="1655762"/>
          </a:xfrm>
        </p:spPr>
        <p:txBody>
          <a:bodyPr>
            <a:normAutofit/>
          </a:bodyPr>
          <a:lstStyle/>
          <a:p>
            <a:r>
              <a:rPr lang="en-US" sz="4000" dirty="0"/>
              <a:t>Phase IV – Interior Renovation</a:t>
            </a:r>
          </a:p>
          <a:p>
            <a:r>
              <a:rPr lang="en-US" sz="2800" dirty="0"/>
              <a:t>October 19,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304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Floor – Bathroom/ Accessibility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825625"/>
            <a:ext cx="2689510" cy="435133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630" y="1825626"/>
            <a:ext cx="2818179" cy="442753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230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Plans: major work areas - 2nd Floor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6341" y="1408106"/>
            <a:ext cx="3631319" cy="4987965"/>
          </a:xfrm>
          <a:ln>
            <a:solidFill>
              <a:srgbClr val="FF0000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992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Floor – Asbestos/Structure/Capacity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5" y="1825625"/>
            <a:ext cx="1835473" cy="435133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005" y="1825625"/>
            <a:ext cx="4814195" cy="435133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656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Floor – Natural Light and Access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553" y="1690688"/>
            <a:ext cx="4193932" cy="4351338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836" y="2520459"/>
            <a:ext cx="4352925" cy="2738204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03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– Natural Light and Multiple Uses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890" y="1825625"/>
            <a:ext cx="1835720" cy="435133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047" y="1825625"/>
            <a:ext cx="3428063" cy="435133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025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Plans: major work areas - Basement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7903" y="1933751"/>
            <a:ext cx="4106590" cy="425325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46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Basement – Bathroom and Outside Access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546" y="2101850"/>
            <a:ext cx="2489486" cy="435133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2101850"/>
            <a:ext cx="5211233" cy="4351338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437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Basement – Boiler/ HVAC/Pipes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1" y="2439194"/>
            <a:ext cx="3886200" cy="2914650"/>
          </a:xfrm>
        </p:spPr>
      </p:pic>
      <p:sp>
        <p:nvSpPr>
          <p:cNvPr id="5" name="Rectangle 4"/>
          <p:cNvSpPr/>
          <p:nvPr/>
        </p:nvSpPr>
        <p:spPr>
          <a:xfrm>
            <a:off x="3717054" y="3244334"/>
            <a:ext cx="29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38" y="1852613"/>
            <a:ext cx="3886200" cy="514826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150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Basement – Usability and Storage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455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Plans – Main Floor &amp; Second Floor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5743" y="2369542"/>
            <a:ext cx="3252515" cy="326350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269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Projects at RCC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Library (undertaken by Library Board)</a:t>
            </a:r>
          </a:p>
          <a:p>
            <a:r>
              <a:rPr lang="en-US" dirty="0"/>
              <a:t>Historic Roof and Façade Repair and Restoration of Main Building</a:t>
            </a:r>
          </a:p>
          <a:p>
            <a:r>
              <a:rPr lang="en-US" dirty="0"/>
              <a:t>Historic Roof and Restoration of Greenhouse, Ice House and Garage</a:t>
            </a:r>
          </a:p>
          <a:p>
            <a:r>
              <a:rPr lang="en-US" dirty="0"/>
              <a:t>Electrical and HVAC upgrade</a:t>
            </a:r>
          </a:p>
          <a:p>
            <a:r>
              <a:rPr lang="en-US" dirty="0"/>
              <a:t>Site Circulation and New Driveway </a:t>
            </a:r>
          </a:p>
          <a:p>
            <a:r>
              <a:rPr lang="en-US" dirty="0"/>
              <a:t>Potting Shed (Rowayton Gardeners and 6TD)</a:t>
            </a:r>
          </a:p>
          <a:p>
            <a:r>
              <a:rPr lang="en-US" dirty="0"/>
              <a:t>Paddle Tennis (improvements undertaken by RPTA)</a:t>
            </a:r>
          </a:p>
          <a:p>
            <a:r>
              <a:rPr lang="en-US" dirty="0"/>
              <a:t>Courtyard and Drainage (current)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402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Plan – Basement &amp; Building Section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4959" y="2310820"/>
            <a:ext cx="3263503" cy="326350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76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Benefits of Interior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Defined main entry to RCC </a:t>
            </a:r>
          </a:p>
          <a:p>
            <a:r>
              <a:rPr lang="en-US" dirty="0"/>
              <a:t>Building wide environmental remediation (asbestos removal)</a:t>
            </a:r>
          </a:p>
          <a:p>
            <a:r>
              <a:rPr lang="en-US" dirty="0"/>
              <a:t>Complete building-wide HVAC System upgrade</a:t>
            </a:r>
          </a:p>
          <a:p>
            <a:r>
              <a:rPr lang="en-US" dirty="0"/>
              <a:t>Complete conversion from oil to gas (cleaner, cheaper)</a:t>
            </a:r>
          </a:p>
          <a:p>
            <a:r>
              <a:rPr lang="en-US" dirty="0"/>
              <a:t>New kitchen</a:t>
            </a:r>
          </a:p>
          <a:p>
            <a:r>
              <a:rPr lang="en-US" dirty="0"/>
              <a:t>Handicap accessible bathrooms</a:t>
            </a:r>
          </a:p>
          <a:p>
            <a:r>
              <a:rPr lang="en-US" dirty="0"/>
              <a:t>New fire rated staircases</a:t>
            </a:r>
          </a:p>
          <a:p>
            <a:r>
              <a:rPr lang="en-US" dirty="0"/>
              <a:t>Renovate Moose Room – ceiling lighting/wiring/flooring</a:t>
            </a:r>
          </a:p>
          <a:p>
            <a:r>
              <a:rPr lang="en-US" dirty="0"/>
              <a:t>Upgrade fire alarm and building safety</a:t>
            </a:r>
          </a:p>
          <a:p>
            <a:r>
              <a:rPr lang="en-US" dirty="0"/>
              <a:t>Maximize natural light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944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Benefits of Interior Project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dirty="0"/>
              <a:t>Enlarge capacity of Moose Room/more functional meeting rooms</a:t>
            </a:r>
          </a:p>
          <a:p>
            <a:r>
              <a:rPr lang="en-US" dirty="0"/>
              <a:t>New catering kitchen allowing for improved access</a:t>
            </a:r>
          </a:p>
          <a:p>
            <a:r>
              <a:rPr lang="en-US" dirty="0"/>
              <a:t>Use of Moose Room and kitchen without conflict or interruption</a:t>
            </a:r>
          </a:p>
          <a:p>
            <a:r>
              <a:rPr lang="en-US" dirty="0"/>
              <a:t>Maximize natural light</a:t>
            </a:r>
          </a:p>
          <a:p>
            <a:r>
              <a:rPr lang="en-US" dirty="0"/>
              <a:t>Develop programing space on Second Floor and Basement/Underground that is not currently suitable for use (e.g., meetings, tutoring, classes, community-based activities)</a:t>
            </a:r>
          </a:p>
          <a:p>
            <a:r>
              <a:rPr lang="en-US" dirty="0"/>
              <a:t>Improved storage for community groups including Rowayton Gardeners, Quilters, RCA, Knitters, Boy Scouts, Library</a:t>
            </a:r>
          </a:p>
          <a:p>
            <a:r>
              <a:rPr lang="en-US" dirty="0"/>
              <a:t>Exterior bathroom access (Paddle/Soccer/Gardeners)</a:t>
            </a:r>
          </a:p>
          <a:p>
            <a:r>
              <a:rPr lang="en-US" dirty="0"/>
              <a:t>Maintain historic integrity of building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083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Full Project completed in 6-8 months</a:t>
            </a:r>
          </a:p>
          <a:p>
            <a:r>
              <a:rPr lang="en-US" dirty="0"/>
              <a:t>Full Project completed in 3 phases (time determined by funding)</a:t>
            </a:r>
          </a:p>
          <a:p>
            <a:r>
              <a:rPr lang="en-US" dirty="0"/>
              <a:t>Limited Project(s)–To be defined</a:t>
            </a:r>
          </a:p>
          <a:p>
            <a:pPr lvl="2"/>
            <a:r>
              <a:rPr lang="en-US" dirty="0"/>
              <a:t>Moose Room</a:t>
            </a:r>
          </a:p>
          <a:p>
            <a:pPr lvl="2"/>
            <a:r>
              <a:rPr lang="en-US" dirty="0"/>
              <a:t>Kitchen</a:t>
            </a:r>
          </a:p>
          <a:p>
            <a:pPr lvl="2"/>
            <a:r>
              <a:rPr lang="en-US" dirty="0"/>
              <a:t>Bathroom – Exterior access</a:t>
            </a:r>
          </a:p>
          <a:p>
            <a:pPr lvl="2"/>
            <a:r>
              <a:rPr lang="en-US" dirty="0"/>
              <a:t>HVAC</a:t>
            </a:r>
          </a:p>
          <a:p>
            <a:pPr lvl="2"/>
            <a:r>
              <a:rPr lang="en-US" dirty="0"/>
              <a:t>Asbestos Removal</a:t>
            </a:r>
          </a:p>
          <a:p>
            <a:pPr lvl="2"/>
            <a:r>
              <a:rPr lang="en-US" dirty="0"/>
              <a:t>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902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0" y="731949"/>
            <a:ext cx="4572000" cy="63139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ROWAYTON COMMUNITY CENTER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POTENTIAL PHASING PLAN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8.13.16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Phase I  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Move 2</a:t>
            </a:r>
            <a:r>
              <a:rPr lang="en-US" sz="14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Floor Offices to Basement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Hazardous material abatement and 2</a:t>
            </a:r>
            <a:r>
              <a:rPr lang="en-US" sz="14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floor demolition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Install new HVAC system for 1</a:t>
            </a:r>
            <a:r>
              <a:rPr lang="en-US" sz="14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Floor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Restore Moose Room (demo kitchen, new lighting, AV, flooring and ceiling)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 Construction estimate - $239,600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400300" marR="0" indent="-24003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Phase II 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Renovate Underground (remove boiler, new bathroom, new lighting, new HVAC)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 Construction est. - $207,400 (includes inflation and remobilization up-charge)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400300" marR="0" indent="-24003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Phase III 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Renovations to 3</a:t>
            </a:r>
            <a:r>
              <a:rPr lang="en-US" sz="14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floor, new stair and lobby, bathrooms and 1</a:t>
            </a:r>
            <a:r>
              <a:rPr lang="en-US" sz="14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floor kitchen 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 Construction est. - $337,700 (includes inflation and remobilization up-charge)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Total Phase costs = $784,700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 Construction Cost in single phase = $713,700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677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LTPCC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Implement full plan in single phase as described</a:t>
            </a:r>
          </a:p>
          <a:p>
            <a:endParaRPr lang="en-US" dirty="0"/>
          </a:p>
          <a:p>
            <a:pPr>
              <a:buFont typeface="Wingdings" charset="2"/>
              <a:buChar char="ü"/>
            </a:pPr>
            <a:r>
              <a:rPr lang="en-US" dirty="0"/>
              <a:t>  Limited inconvenience to users of RCC</a:t>
            </a:r>
          </a:p>
          <a:p>
            <a:pPr>
              <a:buFont typeface="Wingdings" charset="2"/>
              <a:buChar char="ü"/>
            </a:pPr>
            <a:r>
              <a:rPr lang="en-US" dirty="0"/>
              <a:t>  Most cost effective approach</a:t>
            </a:r>
          </a:p>
          <a:p>
            <a:pPr>
              <a:buFont typeface="Wingdings" charset="2"/>
              <a:buChar char="ü"/>
            </a:pPr>
            <a:r>
              <a:rPr lang="en-US" dirty="0"/>
              <a:t>  Most efficient management oversight</a:t>
            </a:r>
          </a:p>
          <a:p>
            <a:pPr>
              <a:buFont typeface="Wingdings" charset="2"/>
              <a:buChar char="ü"/>
            </a:pPr>
            <a:r>
              <a:rPr lang="en-US" dirty="0"/>
              <a:t>  Eliminates financing uncertainty </a:t>
            </a:r>
          </a:p>
          <a:p>
            <a:pPr>
              <a:buFont typeface="Wingdings" charset="2"/>
              <a:buChar char="ü"/>
            </a:pPr>
            <a:r>
              <a:rPr lang="en-US" dirty="0"/>
              <a:t>  Locks in current low cost of capital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413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Refine cost estimate  </a:t>
            </a:r>
          </a:p>
          <a:p>
            <a:r>
              <a:rPr lang="en-US" dirty="0"/>
              <a:t>District vote on November 16, 2016</a:t>
            </a:r>
          </a:p>
          <a:p>
            <a:r>
              <a:rPr lang="en-US" dirty="0"/>
              <a:t>Review final kitchen plans with potential users</a:t>
            </a:r>
          </a:p>
          <a:p>
            <a:r>
              <a:rPr lang="en-US" dirty="0"/>
              <a:t>Review final technology plans with potential users</a:t>
            </a:r>
          </a:p>
          <a:p>
            <a:r>
              <a:rPr lang="en-US" dirty="0"/>
              <a:t>Develop final plans and specs for bid package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503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 primary entrance</a:t>
            </a:r>
          </a:p>
          <a:p>
            <a:r>
              <a:rPr lang="en-US" dirty="0"/>
              <a:t>Reduce operating costs (energy)</a:t>
            </a:r>
          </a:p>
          <a:p>
            <a:r>
              <a:rPr lang="en-US" dirty="0"/>
              <a:t>Increase revenue from outside users</a:t>
            </a:r>
          </a:p>
          <a:p>
            <a:r>
              <a:rPr lang="en-US" dirty="0"/>
              <a:t>Increase building functionality</a:t>
            </a:r>
          </a:p>
          <a:p>
            <a:r>
              <a:rPr lang="en-US" dirty="0"/>
              <a:t>Maximize natural light</a:t>
            </a:r>
          </a:p>
          <a:p>
            <a:r>
              <a:rPr lang="en-US" dirty="0"/>
              <a:t>Maintain historic integrity</a:t>
            </a:r>
          </a:p>
          <a:p>
            <a:r>
              <a:rPr lang="en-US" dirty="0"/>
              <a:t>Enhance building safety</a:t>
            </a:r>
          </a:p>
          <a:p>
            <a:r>
              <a:rPr lang="en-US" dirty="0"/>
              <a:t>Modernize for contemporary uses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98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Plans: major work areas - Main Floor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90654" y="2091825"/>
            <a:ext cx="4074608" cy="4288197"/>
          </a:xfrm>
          <a:ln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5159183" y="2759958"/>
              <a:ext cx="1038420" cy="24836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47230" y="2696958"/>
                <a:ext cx="1447560" cy="261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6103103" y="2676078"/>
              <a:ext cx="233010" cy="24415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05790" y="2613078"/>
                <a:ext cx="376560" cy="256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/>
              <p14:cNvContentPartPr/>
              <p14:nvPr/>
            </p14:nvContentPartPr>
            <p14:xfrm>
              <a:off x="5857673" y="2709558"/>
              <a:ext cx="490860" cy="255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78550" y="2646558"/>
                <a:ext cx="71748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/>
              <p14:cNvContentPartPr/>
              <p14:nvPr/>
            </p14:nvContentPartPr>
            <p14:xfrm>
              <a:off x="5524223" y="2961198"/>
              <a:ext cx="314820" cy="2941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329630" y="2889198"/>
                <a:ext cx="491760" cy="43812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615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Floor – Moose Room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803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Floor – Moose Room and Storage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1" y="1949451"/>
            <a:ext cx="4843845" cy="435133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728" y="1949450"/>
            <a:ext cx="1835720" cy="435133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978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Floor – Entrance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96331" y="1825625"/>
            <a:ext cx="4351338" cy="4351338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105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Main Floor – Entrance and Stairs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13" y="2013527"/>
            <a:ext cx="5075372" cy="4186526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448" y="2013527"/>
            <a:ext cx="2425902" cy="4163436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69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Floor – Kitchen and Natural Light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890" y="1825625"/>
            <a:ext cx="1835720" cy="435133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610" y="1825624"/>
            <a:ext cx="5801785" cy="4351339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555F-D669-49AA-B510-A59417F4544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459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1451</TotalTime>
  <Words>511</Words>
  <Application>Microsoft Office PowerPoint</Application>
  <PresentationFormat>Letter Paper (8.5x11 in)</PresentationFormat>
  <Paragraphs>133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Rowayton Community Center</vt:lpstr>
      <vt:lpstr>Previous Projects at RCC</vt:lpstr>
      <vt:lpstr>Goals of Project</vt:lpstr>
      <vt:lpstr>Existing Plans: major work areas - Main Floor</vt:lpstr>
      <vt:lpstr>Main Floor – Moose Room</vt:lpstr>
      <vt:lpstr>Main Floor – Moose Room and Storage</vt:lpstr>
      <vt:lpstr>Main Floor – Entrance </vt:lpstr>
      <vt:lpstr> Main Floor – Entrance and Stairs</vt:lpstr>
      <vt:lpstr>Main Floor – Kitchen and Natural Light</vt:lpstr>
      <vt:lpstr>Main Floor – Bathroom/ Accessibility</vt:lpstr>
      <vt:lpstr>Existing Plans: major work areas - 2nd Floor</vt:lpstr>
      <vt:lpstr>Second Floor – Asbestos/Structure/Capacity</vt:lpstr>
      <vt:lpstr>Second Floor – Natural Light and Access</vt:lpstr>
      <vt:lpstr>Second – Natural Light and Multiple Uses</vt:lpstr>
      <vt:lpstr>Existing Plans: major work areas - Basement</vt:lpstr>
      <vt:lpstr>Basement – Bathroom and Outside Access</vt:lpstr>
      <vt:lpstr>Basement – Boiler/ HVAC/Pipes</vt:lpstr>
      <vt:lpstr>Basement – Usability and Storage</vt:lpstr>
      <vt:lpstr>Proposed Plans – Main Floor &amp; Second Floor</vt:lpstr>
      <vt:lpstr>Proposed Plan – Basement &amp; Building Section</vt:lpstr>
      <vt:lpstr>Infrastructure Benefits of Interior Project</vt:lpstr>
      <vt:lpstr>Programming Benefits of Interior Project</vt:lpstr>
      <vt:lpstr>Options</vt:lpstr>
      <vt:lpstr>PowerPoint Presentation</vt:lpstr>
      <vt:lpstr>LTPCC Recommendations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Rowayton Community Center</dc:title>
  <dc:creator>Robert H. Frazier</dc:creator>
  <cp:lastModifiedBy>Mike Barbis</cp:lastModifiedBy>
  <cp:revision>40</cp:revision>
  <cp:lastPrinted>2016-10-19T23:12:25Z</cp:lastPrinted>
  <dcterms:created xsi:type="dcterms:W3CDTF">2016-10-10T22:08:57Z</dcterms:created>
  <dcterms:modified xsi:type="dcterms:W3CDTF">2016-10-20T03:51:44Z</dcterms:modified>
</cp:coreProperties>
</file>