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304" r:id="rId3"/>
    <p:sldId id="263" r:id="rId4"/>
    <p:sldId id="298" r:id="rId5"/>
    <p:sldId id="281" r:id="rId6"/>
    <p:sldId id="294" r:id="rId7"/>
    <p:sldId id="290" r:id="rId8"/>
    <p:sldId id="295" r:id="rId9"/>
    <p:sldId id="285" r:id="rId10"/>
    <p:sldId id="297" r:id="rId11"/>
    <p:sldId id="299" r:id="rId12"/>
    <p:sldId id="300" r:id="rId13"/>
    <p:sldId id="301" r:id="rId14"/>
    <p:sldId id="302" r:id="rId15"/>
    <p:sldId id="303" r:id="rId16"/>
    <p:sldId id="258" r:id="rId17"/>
    <p:sldId id="259" r:id="rId18"/>
    <p:sldId id="260" r:id="rId19"/>
    <p:sldId id="262" r:id="rId20"/>
    <p:sldId id="28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9" userDrawn="1">
          <p15:clr>
            <a:srgbClr val="A4A3A4"/>
          </p15:clr>
        </p15:guide>
        <p15:guide id="2" pos="2179" userDrawn="1">
          <p15:clr>
            <a:srgbClr val="A4A3A4"/>
          </p15:clr>
        </p15:guide>
        <p15:guide id="3" orient="horz" pos="2928"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2" autoAdjust="0"/>
    <p:restoredTop sz="99283" autoAdjust="0"/>
  </p:normalViewPr>
  <p:slideViewPr>
    <p:cSldViewPr>
      <p:cViewPr varScale="1">
        <p:scale>
          <a:sx n="112" d="100"/>
          <a:sy n="112" d="100"/>
        </p:scale>
        <p:origin x="1944" y="96"/>
      </p:cViewPr>
      <p:guideLst>
        <p:guide orient="horz" pos="2160"/>
        <p:guide pos="2880"/>
      </p:guideLst>
    </p:cSldViewPr>
  </p:slideViewPr>
  <p:outlineViewPr>
    <p:cViewPr>
      <p:scale>
        <a:sx n="33" d="100"/>
        <a:sy n="33" d="100"/>
      </p:scale>
      <p:origin x="0" y="1284"/>
    </p:cViewPr>
    <p:sldLst>
      <p:sld r:id="rId1" collapse="1"/>
    </p:sldLst>
  </p:outlineViewPr>
  <p:notesTextViewPr>
    <p:cViewPr>
      <p:scale>
        <a:sx n="100" d="100"/>
        <a:sy n="100" d="100"/>
      </p:scale>
      <p:origin x="0" y="0"/>
    </p:cViewPr>
  </p:notesTextViewPr>
  <p:sorterViewPr>
    <p:cViewPr>
      <p:scale>
        <a:sx n="130" d="100"/>
        <a:sy n="130" d="100"/>
      </p:scale>
      <p:origin x="0" y="0"/>
    </p:cViewPr>
  </p:sorterViewPr>
  <p:notesViewPr>
    <p:cSldViewPr>
      <p:cViewPr varScale="1">
        <p:scale>
          <a:sx n="66" d="100"/>
          <a:sy n="66" d="100"/>
        </p:scale>
        <p:origin x="-3288" y="-114"/>
      </p:cViewPr>
      <p:guideLst>
        <p:guide orient="horz" pos="2899"/>
        <p:guide pos="2179"/>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9" tIns="46585" rIns="93169" bIns="4658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9" tIns="46585" rIns="93169" bIns="46585" rtlCol="0"/>
          <a:lstStyle>
            <a:lvl1pPr algn="r">
              <a:defRPr sz="1200"/>
            </a:lvl1pPr>
          </a:lstStyle>
          <a:p>
            <a:fld id="{53643099-1913-4AFC-B897-1AC4F2142DB3}" type="datetimeFigureOut">
              <a:rPr lang="en-US" smtClean="0"/>
              <a:pPr/>
              <a:t>3/1/2023</a:t>
            </a:fld>
            <a:endParaRPr lang="en-US"/>
          </a:p>
        </p:txBody>
      </p:sp>
      <p:sp>
        <p:nvSpPr>
          <p:cNvPr id="4" name="Footer Placeholder 3"/>
          <p:cNvSpPr>
            <a:spLocks noGrp="1"/>
          </p:cNvSpPr>
          <p:nvPr>
            <p:ph type="ftr" sz="quarter" idx="2"/>
          </p:nvPr>
        </p:nvSpPr>
        <p:spPr>
          <a:xfrm>
            <a:off x="0" y="8829966"/>
            <a:ext cx="3037840" cy="464820"/>
          </a:xfrm>
          <a:prstGeom prst="rect">
            <a:avLst/>
          </a:prstGeom>
        </p:spPr>
        <p:txBody>
          <a:bodyPr vert="horz" lIns="93169" tIns="46585" rIns="93169" bIns="4658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3169" tIns="46585" rIns="93169" bIns="46585" rtlCol="0" anchor="b"/>
          <a:lstStyle>
            <a:lvl1pPr algn="r">
              <a:defRPr sz="1200"/>
            </a:lvl1pPr>
          </a:lstStyle>
          <a:p>
            <a:fld id="{1DE21864-D267-4975-9B4C-32DBC5500EF4}" type="slidenum">
              <a:rPr lang="en-US" smtClean="0"/>
              <a:pPr/>
              <a:t>‹#›</a:t>
            </a:fld>
            <a:endParaRPr lang="en-US" dirty="0"/>
          </a:p>
        </p:txBody>
      </p:sp>
    </p:spTree>
    <p:extLst>
      <p:ext uri="{BB962C8B-B14F-4D97-AF65-F5344CB8AC3E}">
        <p14:creationId xmlns:p14="http://schemas.microsoft.com/office/powerpoint/2010/main" val="2252596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9" tIns="46585" rIns="93169" bIns="4658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9" tIns="46585" rIns="93169" bIns="46585" rtlCol="0"/>
          <a:lstStyle>
            <a:lvl1pPr algn="r">
              <a:defRPr sz="1200"/>
            </a:lvl1pPr>
          </a:lstStyle>
          <a:p>
            <a:fld id="{8C68E5D0-2A5F-41ED-B6D5-11DC24505C55}" type="datetimeFigureOut">
              <a:rPr lang="en-US" smtClean="0"/>
              <a:pPr/>
              <a:t>3/1/2023</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69" tIns="46585" rIns="93169" bIns="46585"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69" tIns="46585" rIns="93169" bIns="4658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69" tIns="46585" rIns="93169"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69" tIns="46585" rIns="93169" bIns="46585" rtlCol="0" anchor="b"/>
          <a:lstStyle>
            <a:lvl1pPr algn="r">
              <a:defRPr sz="1200"/>
            </a:lvl1pPr>
          </a:lstStyle>
          <a:p>
            <a:fld id="{E6B00453-0002-45D9-B285-289CB030FF36}" type="slidenum">
              <a:rPr lang="en-US" smtClean="0"/>
              <a:pPr/>
              <a:t>‹#›</a:t>
            </a:fld>
            <a:endParaRPr lang="en-US"/>
          </a:p>
        </p:txBody>
      </p:sp>
    </p:spTree>
    <p:extLst>
      <p:ext uri="{BB962C8B-B14F-4D97-AF65-F5344CB8AC3E}">
        <p14:creationId xmlns:p14="http://schemas.microsoft.com/office/powerpoint/2010/main" val="2625215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fld id="{D45585DE-129E-4AF6-8537-12ABE8BE0BDE}" type="slidenum">
              <a:rPr lang="en-US" smtClean="0"/>
              <a:pPr/>
              <a:t>1</a:t>
            </a:fld>
            <a:endParaRPr lang="en-US" dirty="0"/>
          </a:p>
        </p:txBody>
      </p:sp>
      <p:sp>
        <p:nvSpPr>
          <p:cNvPr id="4" name="Slide Number Placeholder 3"/>
          <p:cNvSpPr>
            <a:spLocks noGrp="1"/>
          </p:cNvSpPr>
          <p:nvPr>
            <p:ph type="sldNum" sz="quarter" idx="10"/>
          </p:nvPr>
        </p:nvSpPr>
        <p:spPr/>
        <p:txBody>
          <a:bodyPr/>
          <a:lstStyle/>
          <a:p>
            <a:fld id="{E6B00453-0002-45D9-B285-289CB030FF36}" type="slidenum">
              <a:rPr lang="en-US" smtClean="0"/>
              <a:pPr/>
              <a:t>1</a:t>
            </a:fld>
            <a:endParaRPr lang="en-US"/>
          </a:p>
        </p:txBody>
      </p:sp>
    </p:spTree>
    <p:extLst>
      <p:ext uri="{BB962C8B-B14F-4D97-AF65-F5344CB8AC3E}">
        <p14:creationId xmlns:p14="http://schemas.microsoft.com/office/powerpoint/2010/main" val="3012760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B00453-0002-45D9-B285-289CB030FF36}"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3945BE-E5C9-4D4E-99C0-64E9B18654D0}" type="slidenum">
              <a:rPr lang="en-US" smtClean="0"/>
              <a:pPr/>
              <a:t>20</a:t>
            </a:fld>
            <a:endParaRPr lang="en-US"/>
          </a:p>
        </p:txBody>
      </p:sp>
    </p:spTree>
    <p:extLst>
      <p:ext uri="{BB962C8B-B14F-4D97-AF65-F5344CB8AC3E}">
        <p14:creationId xmlns:p14="http://schemas.microsoft.com/office/powerpoint/2010/main" val="2688311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3945BE-E5C9-4D4E-99C0-64E9B18654D0}" type="slidenum">
              <a:rPr lang="en-US" smtClean="0"/>
              <a:pPr/>
              <a:t>3</a:t>
            </a:fld>
            <a:endParaRPr lang="en-US"/>
          </a:p>
        </p:txBody>
      </p:sp>
    </p:spTree>
    <p:extLst>
      <p:ext uri="{BB962C8B-B14F-4D97-AF65-F5344CB8AC3E}">
        <p14:creationId xmlns:p14="http://schemas.microsoft.com/office/powerpoint/2010/main" val="1964718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3945BE-E5C9-4D4E-99C0-64E9B18654D0}" type="slidenum">
              <a:rPr lang="en-US" smtClean="0"/>
              <a:pPr/>
              <a:t>4</a:t>
            </a:fld>
            <a:endParaRPr lang="en-US"/>
          </a:p>
        </p:txBody>
      </p:sp>
    </p:spTree>
    <p:extLst>
      <p:ext uri="{BB962C8B-B14F-4D97-AF65-F5344CB8AC3E}">
        <p14:creationId xmlns:p14="http://schemas.microsoft.com/office/powerpoint/2010/main" val="157665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3945BE-E5C9-4D4E-99C0-64E9B18654D0}" type="slidenum">
              <a:rPr lang="en-US" smtClean="0"/>
              <a:pPr/>
              <a:t>5</a:t>
            </a:fld>
            <a:endParaRPr lang="en-US"/>
          </a:p>
        </p:txBody>
      </p:sp>
    </p:spTree>
    <p:extLst>
      <p:ext uri="{BB962C8B-B14F-4D97-AF65-F5344CB8AC3E}">
        <p14:creationId xmlns:p14="http://schemas.microsoft.com/office/powerpoint/2010/main" val="2486555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3945BE-E5C9-4D4E-99C0-64E9B18654D0}" type="slidenum">
              <a:rPr lang="en-US" smtClean="0"/>
              <a:pPr/>
              <a:t>7</a:t>
            </a:fld>
            <a:endParaRPr lang="en-US"/>
          </a:p>
        </p:txBody>
      </p:sp>
    </p:spTree>
    <p:extLst>
      <p:ext uri="{BB962C8B-B14F-4D97-AF65-F5344CB8AC3E}">
        <p14:creationId xmlns:p14="http://schemas.microsoft.com/office/powerpoint/2010/main" val="2035076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3945BE-E5C9-4D4E-99C0-64E9B18654D0}" type="slidenum">
              <a:rPr lang="en-US" smtClean="0"/>
              <a:pPr/>
              <a:t>9</a:t>
            </a:fld>
            <a:endParaRPr lang="en-US"/>
          </a:p>
        </p:txBody>
      </p:sp>
    </p:spTree>
    <p:extLst>
      <p:ext uri="{BB962C8B-B14F-4D97-AF65-F5344CB8AC3E}">
        <p14:creationId xmlns:p14="http://schemas.microsoft.com/office/powerpoint/2010/main" val="2891874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3945BE-E5C9-4D4E-99C0-64E9B18654D0}" type="slidenum">
              <a:rPr lang="en-US" smtClean="0"/>
              <a:pPr/>
              <a:t>10</a:t>
            </a:fld>
            <a:endParaRPr lang="en-US"/>
          </a:p>
        </p:txBody>
      </p:sp>
    </p:spTree>
    <p:extLst>
      <p:ext uri="{BB962C8B-B14F-4D97-AF65-F5344CB8AC3E}">
        <p14:creationId xmlns:p14="http://schemas.microsoft.com/office/powerpoint/2010/main" val="3500771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B00453-0002-45D9-B285-289CB030FF36}"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3945BE-E5C9-4D4E-99C0-64E9B18654D0}" type="slidenum">
              <a:rPr lang="en-US" smtClean="0"/>
              <a:pPr/>
              <a:t>13</a:t>
            </a:fld>
            <a:endParaRPr lang="en-US"/>
          </a:p>
        </p:txBody>
      </p:sp>
    </p:spTree>
    <p:extLst>
      <p:ext uri="{BB962C8B-B14F-4D97-AF65-F5344CB8AC3E}">
        <p14:creationId xmlns:p14="http://schemas.microsoft.com/office/powerpoint/2010/main" val="3507672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2D01CAE-098D-4E49-B47E-B70A55644E86}" type="datetime1">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CDD05E-5D5E-4CC0-867D-8C23C9B3CF61}" type="datetime1">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D5C07C-C413-4D6B-BB15-F1299380AC07}" type="datetime1">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0A99C-B3F2-42C2-B64A-2EAFA3A5FC33}" type="datetime1">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184AD9-B674-42B5-B789-459C728AA0C6}" type="datetime1">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0D51F2-B015-4741-9FE8-B85B624535B3}" type="datetime1">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6AA829-E987-41D8-996C-6967EFDB84CE}" type="datetime1">
              <a:rPr lang="en-US" smtClean="0"/>
              <a:pPr/>
              <a:t>3/1/2023</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0EDC26-EE3C-4406-B6F7-D88B754B6D25}" type="datetime1">
              <a:rPr lang="en-US" smtClean="0"/>
              <a:pPr/>
              <a:t>3/1/2023</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9F324-EDCE-4F56-ABB3-CE7801474D96}" type="datetime1">
              <a:rPr lang="en-US" smtClean="0"/>
              <a:pPr/>
              <a:t>3/1/2023</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D31C48-45FA-4FDC-8174-DD60B0B523C4}" type="datetime1">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EAF8FB-E10D-4267-B1A4-2B256669679D}" type="datetime1">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A6310-035B-4C43-9B1E-3A8FF935CB35}" type="datetime1">
              <a:rPr lang="en-US" smtClean="0"/>
              <a:pPr/>
              <a:t>3/1/2023</a:t>
            </a:fld>
            <a:endParaRPr lang="en-US"/>
          </a:p>
        </p:txBody>
      </p:sp>
      <p:sp>
        <p:nvSpPr>
          <p:cNvPr id="5" name="Footer Placeholder 4"/>
          <p:cNvSpPr>
            <a:spLocks noGrp="1"/>
          </p:cNvSpPr>
          <p:nvPr>
            <p:ph type="ftr" sz="quarter" idx="3"/>
          </p:nvPr>
        </p:nvSpPr>
        <p:spPr>
          <a:xfrm>
            <a:off x="7620000" y="6356350"/>
            <a:ext cx="1219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Excel_Worksheet5.xlsx"/><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Excel_Worksheet6.xlsx"/><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package" Target="../embeddings/Microsoft_Excel_Worksheet7.xlsx"/><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package" Target="../embeddings/Microsoft_Excel_Worksheet9.xlsx"/><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rowayton6td.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2.xlsx"/><Relationship Id="rId1" Type="http://schemas.openxmlformats.org/officeDocument/2006/relationships/slideLayout" Target="../slideLayouts/slideLayout6.xml"/><Relationship Id="rId5" Type="http://schemas.openxmlformats.org/officeDocument/2006/relationships/image" Target="../media/image5.emf"/><Relationship Id="rId4" Type="http://schemas.openxmlformats.org/officeDocument/2006/relationships/package" Target="../embeddings/Microsoft_Excel_Worksheet3.xls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0"/>
            <a:ext cx="7772400" cy="1470025"/>
          </a:xfrm>
        </p:spPr>
        <p:txBody>
          <a:bodyPr>
            <a:normAutofit/>
          </a:bodyPr>
          <a:lstStyle/>
          <a:p>
            <a:r>
              <a:rPr lang="en-US" dirty="0"/>
              <a:t>Sixth Taxing District</a:t>
            </a:r>
            <a:br>
              <a:rPr lang="en-US" dirty="0"/>
            </a:br>
            <a:r>
              <a:rPr lang="en-US" dirty="0"/>
              <a:t>Annual Meeting Financial Review</a:t>
            </a:r>
          </a:p>
        </p:txBody>
      </p:sp>
      <p:sp>
        <p:nvSpPr>
          <p:cNvPr id="3" name="Subtitle 2"/>
          <p:cNvSpPr>
            <a:spLocks noGrp="1"/>
          </p:cNvSpPr>
          <p:nvPr>
            <p:ph type="subTitle" idx="1"/>
          </p:nvPr>
        </p:nvSpPr>
        <p:spPr>
          <a:xfrm>
            <a:off x="1371600" y="4953000"/>
            <a:ext cx="6400800" cy="1752600"/>
          </a:xfrm>
        </p:spPr>
        <p:txBody>
          <a:bodyPr/>
          <a:lstStyle/>
          <a:p>
            <a:pPr algn="l"/>
            <a:r>
              <a:rPr lang="en-US" dirty="0"/>
              <a:t>March 1, 2023</a:t>
            </a:r>
          </a:p>
          <a:p>
            <a:pPr algn="l"/>
            <a:r>
              <a:rPr lang="en-US" dirty="0"/>
              <a:t>Gil Kernan, District Treasurer</a:t>
            </a:r>
          </a:p>
        </p:txBody>
      </p:sp>
      <p:pic>
        <p:nvPicPr>
          <p:cNvPr id="74753" name="Picture 1"/>
          <p:cNvPicPr>
            <a:picLocks noChangeAspect="1" noChangeArrowheads="1"/>
          </p:cNvPicPr>
          <p:nvPr/>
        </p:nvPicPr>
        <p:blipFill>
          <a:blip r:embed="rId3" cstate="print"/>
          <a:srcRect/>
          <a:stretch>
            <a:fillRect/>
          </a:stretch>
        </p:blipFill>
        <p:spPr bwMode="auto">
          <a:xfrm>
            <a:off x="609600" y="152400"/>
            <a:ext cx="2914650" cy="26003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8386" y="2770985"/>
            <a:ext cx="4572000" cy="646331"/>
          </a:xfrm>
          <a:prstGeom prst="rect">
            <a:avLst/>
          </a:prstGeom>
        </p:spPr>
        <p:txBody>
          <a:bodyPr>
            <a:spAutoFit/>
          </a:bodyPr>
          <a:lstStyle/>
          <a:p>
            <a:r>
              <a:rPr lang="en-US" b="0" dirty="0">
                <a:effectLst/>
              </a:rPr>
              <a:t> </a:t>
            </a:r>
            <a:br>
              <a:rPr lang="en-US" b="0" dirty="0">
                <a:effectLst/>
              </a:rPr>
            </a:br>
            <a:endParaRPr lang="en-US" dirty="0"/>
          </a:p>
        </p:txBody>
      </p:sp>
      <p:sp>
        <p:nvSpPr>
          <p:cNvPr id="4" name="Rectangle 1"/>
          <p:cNvSpPr>
            <a:spLocks noChangeArrowheads="1"/>
          </p:cNvSpPr>
          <p:nvPr/>
        </p:nvSpPr>
        <p:spPr bwMode="auto">
          <a:xfrm>
            <a:off x="304800" y="1676400"/>
            <a:ext cx="7315199"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kumimoji="0" lang="en-US" altLang="en-US" sz="3200" b="0" i="0" u="none" strike="noStrike" cap="none" normalizeH="0" baseline="0" dirty="0">
                <a:ln>
                  <a:noFill/>
                </a:ln>
                <a:solidFill>
                  <a:schemeClr val="bg1">
                    <a:lumMod val="65000"/>
                  </a:schemeClr>
                </a:solidFill>
                <a:effectLst/>
                <a:cs typeface="Arial" panose="020B0604020202020204" pitchFamily="34" charset="0"/>
              </a:rPr>
              <a:t>Fiscal Year 2021-22 Audited Results</a:t>
            </a:r>
          </a:p>
          <a:p>
            <a:pPr marL="625475" lvl="2" indent="-393700" eaLnBrk="0" fontAlgn="base" hangingPunct="0">
              <a:spcBef>
                <a:spcPct val="0"/>
              </a:spcBef>
              <a:spcAft>
                <a:spcPct val="0"/>
              </a:spcAft>
              <a:buFont typeface="Wingdings" pitchFamily="2" charset="2"/>
              <a:buChar char="§"/>
            </a:pPr>
            <a:endParaRPr kumimoji="0" lang="en-US" altLang="en-US" sz="3200" b="0" i="0" u="none" strike="noStrike" cap="none" normalizeH="0" baseline="0" dirty="0">
              <a:ln>
                <a:noFill/>
              </a:ln>
              <a:solidFill>
                <a:srgbClr val="000000"/>
              </a:solidFill>
              <a:effectLst/>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kumimoji="0" lang="en-US" altLang="en-US" sz="3200" b="0" i="0" u="none" strike="noStrike" cap="none" normalizeH="0" baseline="0" dirty="0">
                <a:ln>
                  <a:noFill/>
                </a:ln>
                <a:solidFill>
                  <a:srgbClr val="000000"/>
                </a:solidFill>
                <a:effectLst/>
                <a:cs typeface="Arial" panose="020B0604020202020204" pitchFamily="34" charset="0"/>
              </a:rPr>
              <a:t>Fiscal Year 2022-23 YTD</a:t>
            </a:r>
            <a:r>
              <a:rPr kumimoji="0" lang="en-US" altLang="en-US" sz="3200" b="0" i="0" u="none" strike="noStrike" cap="none" normalizeH="0" dirty="0">
                <a:ln>
                  <a:noFill/>
                </a:ln>
                <a:solidFill>
                  <a:srgbClr val="000000"/>
                </a:solidFill>
                <a:effectLst/>
                <a:cs typeface="Arial" panose="020B0604020202020204" pitchFamily="34" charset="0"/>
              </a:rPr>
              <a:t> and Forecast</a:t>
            </a:r>
          </a:p>
          <a:p>
            <a:pPr marL="625475" lvl="2" indent="-393700" eaLnBrk="0" fontAlgn="base" hangingPunct="0">
              <a:spcBef>
                <a:spcPct val="0"/>
              </a:spcBef>
              <a:spcAft>
                <a:spcPct val="0"/>
              </a:spcAft>
              <a:buFont typeface="Wingdings" pitchFamily="2" charset="2"/>
              <a:buChar char="§"/>
            </a:pPr>
            <a:endParaRPr lang="en-US" altLang="en-US" sz="3200" dirty="0">
              <a:solidFill>
                <a:srgbClr val="000000"/>
              </a:solidFill>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lang="en-US" altLang="en-US" sz="3200" dirty="0">
                <a:solidFill>
                  <a:schemeClr val="bg1">
                    <a:lumMod val="65000"/>
                  </a:schemeClr>
                </a:solidFill>
                <a:cs typeface="Arial" panose="020B0604020202020204" pitchFamily="34" charset="0"/>
              </a:rPr>
              <a:t>Fiscal Year 2023-24 Proposed Budget</a:t>
            </a:r>
            <a:endParaRPr kumimoji="0" lang="en-US" altLang="en-US" b="0" i="0" u="none" strike="noStrike" cap="none" normalizeH="0" baseline="0" dirty="0">
              <a:ln>
                <a:noFill/>
              </a:ln>
              <a:solidFill>
                <a:schemeClr val="bg1">
                  <a:lumMod val="65000"/>
                </a:schemeClr>
              </a:solidFill>
              <a:effectLst/>
              <a:latin typeface="Arial" panose="020B0604020202020204" pitchFamily="34" charset="0"/>
            </a:endParaRPr>
          </a:p>
        </p:txBody>
      </p:sp>
      <p:sp>
        <p:nvSpPr>
          <p:cNvPr id="5" name="Title 1"/>
          <p:cNvSpPr txBox="1">
            <a:spLocks/>
          </p:cNvSpPr>
          <p:nvPr/>
        </p:nvSpPr>
        <p:spPr>
          <a:xfrm>
            <a:off x="457200" y="274638"/>
            <a:ext cx="8229600" cy="1143000"/>
          </a:xfrm>
          <a:prstGeom prst="rect">
            <a:avLst/>
          </a:prstGeom>
        </p:spPr>
        <p:txBody>
          <a:bodyPr>
            <a:normAutofit fontScale="97500"/>
          </a:bodyPr>
          <a:lstStyle>
            <a:defPPr>
              <a:defRPr lang="en-US"/>
            </a:defPPr>
            <a:lvl1pPr marR="0" lvl="0" indent="0" fontAlgn="auto">
              <a:lnSpc>
                <a:spcPct val="100000"/>
              </a:lnSpc>
              <a:spcBef>
                <a:spcPct val="0"/>
              </a:spcBef>
              <a:spcAft>
                <a:spcPts val="0"/>
              </a:spcAft>
              <a:buClrTx/>
              <a:buSzTx/>
              <a:buFontTx/>
              <a:buNone/>
              <a:tabLst/>
              <a:defRPr kumimoji="0" sz="4000" b="0" i="0" u="none" strike="noStrike" cap="none" spc="0" normalizeH="0" baseline="0">
                <a:ln>
                  <a:noFill/>
                </a:ln>
                <a:effectLst/>
                <a:uLnTx/>
                <a:uFillTx/>
                <a:latin typeface="+mj-lt"/>
                <a:ea typeface="+mj-ea"/>
                <a:cs typeface="+mj-cs"/>
              </a:defRPr>
            </a:lvl1pPr>
          </a:lstStyle>
          <a:p>
            <a:r>
              <a:rPr lang="en-US" dirty="0"/>
              <a:t>Financial Review Topics</a:t>
            </a:r>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10</a:t>
            </a:fld>
            <a:endParaRPr lang="en-US" dirty="0"/>
          </a:p>
        </p:txBody>
      </p:sp>
      <p:sp>
        <p:nvSpPr>
          <p:cNvPr id="10" name="TextBox 9"/>
          <p:cNvSpPr txBox="1"/>
          <p:nvPr/>
        </p:nvSpPr>
        <p:spPr>
          <a:xfrm>
            <a:off x="7467600" y="2983468"/>
            <a:ext cx="1447800" cy="369332"/>
          </a:xfrm>
          <a:prstGeom prst="rect">
            <a:avLst/>
          </a:prstGeom>
          <a:solidFill>
            <a:schemeClr val="accent1">
              <a:lumMod val="40000"/>
              <a:lumOff val="60000"/>
            </a:schemeClr>
          </a:solidFill>
        </p:spPr>
        <p:txBody>
          <a:bodyPr wrap="square" rtlCol="0">
            <a:spAutoFit/>
          </a:bodyPr>
          <a:lstStyle/>
          <a:p>
            <a:r>
              <a:rPr lang="en-US" dirty="0"/>
              <a:t>FY 2022/23</a:t>
            </a:r>
          </a:p>
        </p:txBody>
      </p:sp>
    </p:spTree>
    <p:extLst>
      <p:ext uri="{BB962C8B-B14F-4D97-AF65-F5344CB8AC3E}">
        <p14:creationId xmlns:p14="http://schemas.microsoft.com/office/powerpoint/2010/main" val="3982923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fontScale="97500"/>
          </a:bodyPr>
          <a:lstStyle/>
          <a:p>
            <a:pPr algn="l"/>
            <a:r>
              <a:rPr lang="en-US" sz="4000" dirty="0"/>
              <a:t>2022/23 Budget and YTD Results</a:t>
            </a:r>
          </a:p>
        </p:txBody>
      </p:sp>
      <p:sp>
        <p:nvSpPr>
          <p:cNvPr id="3" name="TextBox 2"/>
          <p:cNvSpPr txBox="1"/>
          <p:nvPr/>
        </p:nvSpPr>
        <p:spPr>
          <a:xfrm>
            <a:off x="609600" y="4876800"/>
            <a:ext cx="8229600" cy="1347805"/>
          </a:xfrm>
          <a:prstGeom prst="rect">
            <a:avLst/>
          </a:prstGeom>
          <a:noFill/>
        </p:spPr>
        <p:txBody>
          <a:bodyPr wrap="square" rtlCol="0">
            <a:spAutoFit/>
          </a:bodyPr>
          <a:lstStyle/>
          <a:p>
            <a:pPr marL="233363" marR="0" lvl="0" indent="-233363">
              <a:lnSpc>
                <a:spcPct val="115000"/>
              </a:lnSpc>
              <a:spcBef>
                <a:spcPts val="0"/>
              </a:spcBef>
              <a:spcAft>
                <a:spcPts val="0"/>
              </a:spcAft>
              <a:buFont typeface="Symbol"/>
              <a:buChar char=""/>
            </a:pPr>
            <a:r>
              <a:rPr lang="en-US" dirty="0">
                <a:ea typeface="Calibri"/>
                <a:cs typeface="Times New Roman"/>
              </a:rPr>
              <a:t>Revenues and expenses are on track to meet budget after 7 months (58% of year).</a:t>
            </a:r>
          </a:p>
          <a:p>
            <a:pPr marL="233363" indent="-233363">
              <a:lnSpc>
                <a:spcPct val="115000"/>
              </a:lnSpc>
              <a:buFont typeface="Symbol"/>
              <a:buChar char=""/>
            </a:pPr>
            <a:r>
              <a:rPr lang="en-US" dirty="0">
                <a:ea typeface="Calibri"/>
                <a:cs typeface="Times New Roman"/>
              </a:rPr>
              <a:t>Property tax revenues are now close to budget with funds received in February.</a:t>
            </a:r>
          </a:p>
          <a:p>
            <a:pPr marL="233363" indent="-233363">
              <a:lnSpc>
                <a:spcPct val="115000"/>
              </a:lnSpc>
              <a:buFont typeface="Symbol"/>
              <a:buChar char=""/>
            </a:pPr>
            <a:r>
              <a:rPr lang="en-US" dirty="0">
                <a:ea typeface="Calibri"/>
                <a:cs typeface="Times New Roman"/>
              </a:rPr>
              <a:t>Certain expenses (e.g., most community grants, insurance, debt service, etc.) are front loaded in fiscal year.</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11</a:t>
            </a:fld>
            <a:endParaRPr lang="en-US" dirty="0"/>
          </a:p>
        </p:txBody>
      </p:sp>
      <p:sp>
        <p:nvSpPr>
          <p:cNvPr id="5" name="TextBox 4"/>
          <p:cNvSpPr txBox="1"/>
          <p:nvPr/>
        </p:nvSpPr>
        <p:spPr>
          <a:xfrm>
            <a:off x="7543800" y="164068"/>
            <a:ext cx="1447800" cy="369332"/>
          </a:xfrm>
          <a:prstGeom prst="rect">
            <a:avLst/>
          </a:prstGeom>
          <a:solidFill>
            <a:schemeClr val="accent1">
              <a:lumMod val="40000"/>
              <a:lumOff val="60000"/>
            </a:schemeClr>
          </a:solidFill>
        </p:spPr>
        <p:txBody>
          <a:bodyPr wrap="square" rtlCol="0">
            <a:spAutoFit/>
          </a:bodyPr>
          <a:lstStyle/>
          <a:p>
            <a:r>
              <a:rPr lang="en-US" dirty="0"/>
              <a:t>FY 2022/23</a:t>
            </a:r>
          </a:p>
        </p:txBody>
      </p:sp>
      <p:graphicFrame>
        <p:nvGraphicFramePr>
          <p:cNvPr id="7" name="Object 6">
            <a:extLst>
              <a:ext uri="{FF2B5EF4-FFF2-40B4-BE49-F238E27FC236}">
                <a16:creationId xmlns:a16="http://schemas.microsoft.com/office/drawing/2014/main" id="{865245FC-89C0-4AB9-BF59-B7F99F8A126E}"/>
              </a:ext>
            </a:extLst>
          </p:cNvPr>
          <p:cNvGraphicFramePr>
            <a:graphicFrameLocks noChangeAspect="1"/>
          </p:cNvGraphicFramePr>
          <p:nvPr>
            <p:extLst>
              <p:ext uri="{D42A27DB-BD31-4B8C-83A1-F6EECF244321}">
                <p14:modId xmlns:p14="http://schemas.microsoft.com/office/powerpoint/2010/main" val="2796094649"/>
              </p:ext>
            </p:extLst>
          </p:nvPr>
        </p:nvGraphicFramePr>
        <p:xfrm>
          <a:off x="1371600" y="1106324"/>
          <a:ext cx="5638800" cy="3960813"/>
        </p:xfrm>
        <a:graphic>
          <a:graphicData uri="http://schemas.openxmlformats.org/presentationml/2006/ole">
            <mc:AlternateContent xmlns:mc="http://schemas.openxmlformats.org/markup-compatibility/2006">
              <mc:Choice xmlns:v="urn:schemas-microsoft-com:vml" Requires="v">
                <p:oleObj name="Worksheet" r:id="rId3" imgW="4200526" imgH="3286074" progId="Excel.Sheet.12">
                  <p:embed/>
                </p:oleObj>
              </mc:Choice>
              <mc:Fallback>
                <p:oleObj name="Worksheet" r:id="rId3" imgW="4200526" imgH="3286074" progId="Excel.Sheet.12">
                  <p:embed/>
                  <p:pic>
                    <p:nvPicPr>
                      <p:cNvPr id="7" name="Object 6">
                        <a:extLst>
                          <a:ext uri="{FF2B5EF4-FFF2-40B4-BE49-F238E27FC236}">
                            <a16:creationId xmlns:a16="http://schemas.microsoft.com/office/drawing/2014/main" id="{865245FC-89C0-4AB9-BF59-B7F99F8A126E}"/>
                          </a:ext>
                        </a:extLst>
                      </p:cNvPr>
                      <p:cNvPicPr>
                        <a:picLocks noChangeAspect="1" noChangeArrowheads="1"/>
                      </p:cNvPicPr>
                      <p:nvPr/>
                    </p:nvPicPr>
                    <p:blipFill>
                      <a:blip r:embed="rId4"/>
                      <a:srcRect/>
                      <a:stretch>
                        <a:fillRect/>
                      </a:stretch>
                    </p:blipFill>
                    <p:spPr bwMode="auto">
                      <a:xfrm>
                        <a:off x="1371600" y="1106324"/>
                        <a:ext cx="5638800" cy="3960813"/>
                      </a:xfrm>
                      <a:prstGeom prst="rect">
                        <a:avLst/>
                      </a:prstGeom>
                      <a:noFill/>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7500"/>
          </a:bodyPr>
          <a:lstStyle/>
          <a:p>
            <a:pPr algn="l"/>
            <a:r>
              <a:rPr lang="en-US" sz="4000" dirty="0"/>
              <a:t>2022/23 Capital Account</a:t>
            </a:r>
          </a:p>
        </p:txBody>
      </p:sp>
      <p:sp>
        <p:nvSpPr>
          <p:cNvPr id="3" name="TextBox 2"/>
          <p:cNvSpPr txBox="1"/>
          <p:nvPr/>
        </p:nvSpPr>
        <p:spPr>
          <a:xfrm>
            <a:off x="944516" y="4842135"/>
            <a:ext cx="7848600" cy="1666354"/>
          </a:xfrm>
          <a:prstGeom prst="rect">
            <a:avLst/>
          </a:prstGeom>
          <a:noFill/>
        </p:spPr>
        <p:txBody>
          <a:bodyPr wrap="square" rtlCol="0">
            <a:spAutoFit/>
          </a:bodyPr>
          <a:lstStyle/>
          <a:p>
            <a:pPr marL="342900" marR="0" lvl="0" indent="-342900">
              <a:lnSpc>
                <a:spcPct val="115000"/>
              </a:lnSpc>
              <a:spcBef>
                <a:spcPts val="0"/>
              </a:spcBef>
              <a:spcAft>
                <a:spcPts val="0"/>
              </a:spcAft>
              <a:buFont typeface="Symbol"/>
              <a:buChar char=""/>
            </a:pPr>
            <a:r>
              <a:rPr lang="en-US" dirty="0">
                <a:ea typeface="Calibri"/>
                <a:cs typeface="Times New Roman"/>
              </a:rPr>
              <a:t>The District currently has $1,021,304 set aside for capital projects. </a:t>
            </a:r>
          </a:p>
          <a:p>
            <a:pPr marL="342900" marR="0" lvl="0" indent="-342900">
              <a:lnSpc>
                <a:spcPct val="115000"/>
              </a:lnSpc>
              <a:spcBef>
                <a:spcPts val="0"/>
              </a:spcBef>
              <a:spcAft>
                <a:spcPts val="0"/>
              </a:spcAft>
              <a:buFont typeface="Symbol"/>
              <a:buChar char=""/>
            </a:pPr>
            <a:r>
              <a:rPr lang="en-US" dirty="0">
                <a:ea typeface="Calibri"/>
                <a:cs typeface="Times New Roman"/>
              </a:rPr>
              <a:t>This includes money that is set aside as a reserve for potential uninsured losses from a hurricane ($110,000) and for capital projects that are in progress at Bayley Beach, and the Ambler Municipal Parking Lot.</a:t>
            </a:r>
          </a:p>
          <a:p>
            <a:pPr marR="0" lvl="0">
              <a:lnSpc>
                <a:spcPct val="115000"/>
              </a:lnSpc>
              <a:spcBef>
                <a:spcPts val="0"/>
              </a:spcBef>
              <a:spcAft>
                <a:spcPts val="0"/>
              </a:spcAft>
            </a:pP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12</a:t>
            </a:fld>
            <a:endParaRPr lang="en-US" dirty="0"/>
          </a:p>
        </p:txBody>
      </p:sp>
      <p:sp>
        <p:nvSpPr>
          <p:cNvPr id="8" name="TextBox 7">
            <a:extLst>
              <a:ext uri="{FF2B5EF4-FFF2-40B4-BE49-F238E27FC236}">
                <a16:creationId xmlns:a16="http://schemas.microsoft.com/office/drawing/2014/main" id="{DF72FBBD-333F-4309-94A0-BD4C3C29D2D3}"/>
              </a:ext>
            </a:extLst>
          </p:cNvPr>
          <p:cNvSpPr txBox="1"/>
          <p:nvPr/>
        </p:nvSpPr>
        <p:spPr>
          <a:xfrm>
            <a:off x="7543800" y="164068"/>
            <a:ext cx="1447800" cy="369332"/>
          </a:xfrm>
          <a:prstGeom prst="rect">
            <a:avLst/>
          </a:prstGeom>
          <a:solidFill>
            <a:schemeClr val="accent1">
              <a:lumMod val="40000"/>
              <a:lumOff val="60000"/>
            </a:schemeClr>
          </a:solidFill>
        </p:spPr>
        <p:txBody>
          <a:bodyPr wrap="square" rtlCol="0">
            <a:spAutoFit/>
          </a:bodyPr>
          <a:lstStyle/>
          <a:p>
            <a:r>
              <a:rPr lang="en-US" dirty="0"/>
              <a:t>FY 2022/23</a:t>
            </a:r>
          </a:p>
        </p:txBody>
      </p:sp>
      <p:graphicFrame>
        <p:nvGraphicFramePr>
          <p:cNvPr id="5" name="Object 4">
            <a:extLst>
              <a:ext uri="{FF2B5EF4-FFF2-40B4-BE49-F238E27FC236}">
                <a16:creationId xmlns:a16="http://schemas.microsoft.com/office/drawing/2014/main" id="{0035A7F3-0E26-4C04-8504-2BBBB704ADC7}"/>
              </a:ext>
            </a:extLst>
          </p:cNvPr>
          <p:cNvGraphicFramePr>
            <a:graphicFrameLocks noChangeAspect="1"/>
          </p:cNvGraphicFramePr>
          <p:nvPr>
            <p:extLst>
              <p:ext uri="{D42A27DB-BD31-4B8C-83A1-F6EECF244321}">
                <p14:modId xmlns:p14="http://schemas.microsoft.com/office/powerpoint/2010/main" val="834959235"/>
              </p:ext>
            </p:extLst>
          </p:nvPr>
        </p:nvGraphicFramePr>
        <p:xfrm>
          <a:off x="960438" y="1371600"/>
          <a:ext cx="7346950" cy="3206750"/>
        </p:xfrm>
        <a:graphic>
          <a:graphicData uri="http://schemas.openxmlformats.org/presentationml/2006/ole">
            <mc:AlternateContent xmlns:mc="http://schemas.openxmlformats.org/markup-compatibility/2006">
              <mc:Choice xmlns:v="urn:schemas-microsoft-com:vml" Requires="v">
                <p:oleObj name="Worksheet" r:id="rId2" imgW="4267110" imgH="1904835" progId="Excel.Sheet.12">
                  <p:embed/>
                </p:oleObj>
              </mc:Choice>
              <mc:Fallback>
                <p:oleObj name="Worksheet" r:id="rId2" imgW="4267110" imgH="1904835" progId="Excel.Sheet.12">
                  <p:embed/>
                  <p:pic>
                    <p:nvPicPr>
                      <p:cNvPr id="5" name="Object 4">
                        <a:extLst>
                          <a:ext uri="{FF2B5EF4-FFF2-40B4-BE49-F238E27FC236}">
                            <a16:creationId xmlns:a16="http://schemas.microsoft.com/office/drawing/2014/main" id="{0035A7F3-0E26-4C04-8504-2BBBB704ADC7}"/>
                          </a:ext>
                        </a:extLst>
                      </p:cNvPr>
                      <p:cNvPicPr>
                        <a:picLocks noChangeAspect="1" noChangeArrowheads="1"/>
                      </p:cNvPicPr>
                      <p:nvPr/>
                    </p:nvPicPr>
                    <p:blipFill>
                      <a:blip r:embed="rId3"/>
                      <a:srcRect/>
                      <a:stretch>
                        <a:fillRect/>
                      </a:stretch>
                    </p:blipFill>
                    <p:spPr bwMode="auto">
                      <a:xfrm>
                        <a:off x="960438" y="1371600"/>
                        <a:ext cx="7346950" cy="3206750"/>
                      </a:xfrm>
                      <a:prstGeom prst="rect">
                        <a:avLst/>
                      </a:prstGeom>
                      <a:noFill/>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8386" y="2770985"/>
            <a:ext cx="4572000" cy="646331"/>
          </a:xfrm>
          <a:prstGeom prst="rect">
            <a:avLst/>
          </a:prstGeom>
        </p:spPr>
        <p:txBody>
          <a:bodyPr>
            <a:spAutoFit/>
          </a:bodyPr>
          <a:lstStyle/>
          <a:p>
            <a:r>
              <a:rPr lang="en-US" b="0" dirty="0">
                <a:effectLst/>
              </a:rPr>
              <a:t> </a:t>
            </a:r>
            <a:br>
              <a:rPr lang="en-US" b="0" dirty="0">
                <a:effectLst/>
              </a:rPr>
            </a:br>
            <a:endParaRPr lang="en-US" dirty="0"/>
          </a:p>
        </p:txBody>
      </p:sp>
      <p:sp>
        <p:nvSpPr>
          <p:cNvPr id="4" name="Rectangle 1"/>
          <p:cNvSpPr>
            <a:spLocks noChangeArrowheads="1"/>
          </p:cNvSpPr>
          <p:nvPr/>
        </p:nvSpPr>
        <p:spPr bwMode="auto">
          <a:xfrm>
            <a:off x="304800" y="1676400"/>
            <a:ext cx="7315199"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kumimoji="0" lang="en-US" altLang="en-US" sz="3200" b="0" i="0" u="none" strike="noStrike" cap="none" normalizeH="0" baseline="0" dirty="0">
                <a:ln>
                  <a:noFill/>
                </a:ln>
                <a:solidFill>
                  <a:schemeClr val="bg1">
                    <a:lumMod val="75000"/>
                  </a:schemeClr>
                </a:solidFill>
                <a:effectLst/>
                <a:cs typeface="Arial" panose="020B0604020202020204" pitchFamily="34" charset="0"/>
              </a:rPr>
              <a:t>Fiscal Year 2021-22 Audited Results</a:t>
            </a:r>
          </a:p>
          <a:p>
            <a:pPr marL="625475" lvl="2" indent="-393700" eaLnBrk="0" fontAlgn="base" hangingPunct="0">
              <a:spcBef>
                <a:spcPct val="0"/>
              </a:spcBef>
              <a:spcAft>
                <a:spcPct val="0"/>
              </a:spcAft>
              <a:buFont typeface="Wingdings" pitchFamily="2" charset="2"/>
              <a:buChar char="§"/>
            </a:pPr>
            <a:endParaRPr kumimoji="0" lang="en-US" altLang="en-US" sz="3200" b="0" i="0" u="none" strike="noStrike" cap="none" normalizeH="0" baseline="0" dirty="0">
              <a:ln>
                <a:noFill/>
              </a:ln>
              <a:solidFill>
                <a:schemeClr val="bg1">
                  <a:lumMod val="75000"/>
                </a:schemeClr>
              </a:solidFill>
              <a:effectLst/>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kumimoji="0" lang="en-US" altLang="en-US" sz="3200" b="0" i="0" u="none" strike="noStrike" cap="none" normalizeH="0" baseline="0" dirty="0">
                <a:ln>
                  <a:noFill/>
                </a:ln>
                <a:solidFill>
                  <a:schemeClr val="bg1">
                    <a:lumMod val="75000"/>
                  </a:schemeClr>
                </a:solidFill>
                <a:effectLst/>
                <a:cs typeface="Arial" panose="020B0604020202020204" pitchFamily="34" charset="0"/>
              </a:rPr>
              <a:t>Fiscal Year 2022-23 YTD</a:t>
            </a:r>
            <a:r>
              <a:rPr kumimoji="0" lang="en-US" altLang="en-US" sz="3200" b="0" i="0" u="none" strike="noStrike" cap="none" normalizeH="0" dirty="0">
                <a:ln>
                  <a:noFill/>
                </a:ln>
                <a:solidFill>
                  <a:schemeClr val="bg1">
                    <a:lumMod val="75000"/>
                  </a:schemeClr>
                </a:solidFill>
                <a:effectLst/>
                <a:cs typeface="Arial" panose="020B0604020202020204" pitchFamily="34" charset="0"/>
              </a:rPr>
              <a:t> and Forecast</a:t>
            </a:r>
          </a:p>
          <a:p>
            <a:pPr marL="625475" lvl="2" indent="-393700" eaLnBrk="0" fontAlgn="base" hangingPunct="0">
              <a:spcBef>
                <a:spcPct val="0"/>
              </a:spcBef>
              <a:spcAft>
                <a:spcPct val="0"/>
              </a:spcAft>
              <a:buFont typeface="Wingdings" pitchFamily="2" charset="2"/>
              <a:buChar char="§"/>
            </a:pPr>
            <a:endParaRPr lang="en-US" altLang="en-US" sz="3200" dirty="0">
              <a:solidFill>
                <a:srgbClr val="000000"/>
              </a:solidFill>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lang="en-US" altLang="en-US" sz="3200" dirty="0">
                <a:solidFill>
                  <a:srgbClr val="000000"/>
                </a:solidFill>
                <a:cs typeface="Arial" panose="020B0604020202020204" pitchFamily="34" charset="0"/>
              </a:rPr>
              <a:t>Fiscal Year 2023-24 Proposed Budget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 name="Title 1"/>
          <p:cNvSpPr txBox="1">
            <a:spLocks/>
          </p:cNvSpPr>
          <p:nvPr/>
        </p:nvSpPr>
        <p:spPr>
          <a:xfrm>
            <a:off x="457200" y="274638"/>
            <a:ext cx="8229600" cy="1143000"/>
          </a:xfrm>
          <a:prstGeom prst="rect">
            <a:avLst/>
          </a:prstGeom>
        </p:spPr>
        <p:txBody>
          <a:bodyPr>
            <a:normAutofit fontScale="97500"/>
          </a:bodyPr>
          <a:lstStyle>
            <a:defPPr>
              <a:defRPr lang="en-US"/>
            </a:defPPr>
            <a:lvl1pPr marR="0" lvl="0" indent="0" fontAlgn="auto">
              <a:lnSpc>
                <a:spcPct val="100000"/>
              </a:lnSpc>
              <a:spcBef>
                <a:spcPct val="0"/>
              </a:spcBef>
              <a:spcAft>
                <a:spcPts val="0"/>
              </a:spcAft>
              <a:buClrTx/>
              <a:buSzTx/>
              <a:buFontTx/>
              <a:buNone/>
              <a:tabLst/>
              <a:defRPr kumimoji="0" sz="4000" b="0" i="0" u="none" strike="noStrike" cap="none" spc="0" normalizeH="0" baseline="0">
                <a:ln>
                  <a:noFill/>
                </a:ln>
                <a:effectLst/>
                <a:uLnTx/>
                <a:uFillTx/>
                <a:latin typeface="+mj-lt"/>
                <a:ea typeface="+mj-ea"/>
                <a:cs typeface="+mj-cs"/>
              </a:defRPr>
            </a:lvl1pPr>
          </a:lstStyle>
          <a:p>
            <a:r>
              <a:rPr lang="en-US" dirty="0"/>
              <a:t>Financial Review Topics</a:t>
            </a:r>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13</a:t>
            </a:fld>
            <a:endParaRPr lang="en-US" dirty="0"/>
          </a:p>
        </p:txBody>
      </p:sp>
      <p:sp>
        <p:nvSpPr>
          <p:cNvPr id="9" name="TextBox 8"/>
          <p:cNvSpPr txBox="1"/>
          <p:nvPr/>
        </p:nvSpPr>
        <p:spPr>
          <a:xfrm>
            <a:off x="7467600" y="3974068"/>
            <a:ext cx="1447800" cy="369332"/>
          </a:xfrm>
          <a:prstGeom prst="rect">
            <a:avLst/>
          </a:prstGeom>
          <a:solidFill>
            <a:schemeClr val="accent3">
              <a:lumMod val="60000"/>
              <a:lumOff val="40000"/>
            </a:schemeClr>
          </a:solidFill>
        </p:spPr>
        <p:txBody>
          <a:bodyPr wrap="square" rtlCol="0">
            <a:spAutoFit/>
          </a:bodyPr>
          <a:lstStyle/>
          <a:p>
            <a:r>
              <a:rPr lang="en-US" dirty="0"/>
              <a:t>FY 2023/24</a:t>
            </a:r>
          </a:p>
        </p:txBody>
      </p:sp>
    </p:spTree>
    <p:extLst>
      <p:ext uri="{BB962C8B-B14F-4D97-AF65-F5344CB8AC3E}">
        <p14:creationId xmlns:p14="http://schemas.microsoft.com/office/powerpoint/2010/main" val="2627661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55BA4AD-CAAB-46E9-BC04-4733ACB06FA9}"/>
              </a:ext>
            </a:extLst>
          </p:cNvPr>
          <p:cNvSpPr txBox="1">
            <a:spLocks/>
          </p:cNvSpPr>
          <p:nvPr/>
        </p:nvSpPr>
        <p:spPr>
          <a:xfrm>
            <a:off x="457200" y="274638"/>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t>2023/24 Proposed Budget Overview</a:t>
            </a:r>
          </a:p>
        </p:txBody>
      </p:sp>
      <p:sp>
        <p:nvSpPr>
          <p:cNvPr id="5" name="TextBox 4">
            <a:extLst>
              <a:ext uri="{FF2B5EF4-FFF2-40B4-BE49-F238E27FC236}">
                <a16:creationId xmlns:a16="http://schemas.microsoft.com/office/drawing/2014/main" id="{BDDC811B-2788-456D-AF70-7EDBF95AB9CC}"/>
              </a:ext>
            </a:extLst>
          </p:cNvPr>
          <p:cNvSpPr txBox="1"/>
          <p:nvPr/>
        </p:nvSpPr>
        <p:spPr>
          <a:xfrm>
            <a:off x="457200" y="1509031"/>
            <a:ext cx="8126156" cy="4214744"/>
          </a:xfrm>
          <a:prstGeom prst="rect">
            <a:avLst/>
          </a:prstGeom>
          <a:noFill/>
        </p:spPr>
        <p:txBody>
          <a:bodyPr wrap="square" rtlCol="0">
            <a:spAutoFit/>
          </a:bodyPr>
          <a:lstStyle/>
          <a:p>
            <a:pPr marL="342900" marR="0" lvl="0" indent="-342900">
              <a:lnSpc>
                <a:spcPct val="115000"/>
              </a:lnSpc>
              <a:spcBef>
                <a:spcPts val="0"/>
              </a:spcBef>
              <a:spcAft>
                <a:spcPts val="0"/>
              </a:spcAft>
              <a:buFont typeface="Symbol"/>
              <a:buChar char=""/>
            </a:pPr>
            <a:r>
              <a:rPr lang="en-US" dirty="0">
                <a:ea typeface="Calibri"/>
                <a:cs typeface="Times New Roman"/>
              </a:rPr>
              <a:t>Our property tax bills from the City reflect the needs of the whole City of Norwalk (schools, roads, police, social services, etc.) plus an overlay for Sixth Taxing District expenditures which we provide and they collect on our behalf.</a:t>
            </a:r>
          </a:p>
          <a:p>
            <a:pPr marL="342900" marR="0" lvl="0" indent="-342900">
              <a:lnSpc>
                <a:spcPct val="115000"/>
              </a:lnSpc>
              <a:spcBef>
                <a:spcPts val="0"/>
              </a:spcBef>
              <a:spcAft>
                <a:spcPts val="0"/>
              </a:spcAft>
              <a:buFont typeface="Symbol"/>
              <a:buChar char=""/>
            </a:pPr>
            <a:endParaRPr lang="en-US" dirty="0">
              <a:ea typeface="Calibri"/>
              <a:cs typeface="Times New Roman"/>
            </a:endParaRPr>
          </a:p>
          <a:p>
            <a:pPr marL="342900" marR="0" lvl="0" indent="-342900">
              <a:lnSpc>
                <a:spcPct val="115000"/>
              </a:lnSpc>
              <a:spcBef>
                <a:spcPts val="0"/>
              </a:spcBef>
              <a:spcAft>
                <a:spcPts val="0"/>
              </a:spcAft>
              <a:buFont typeface="Symbol"/>
              <a:buChar char=""/>
            </a:pPr>
            <a:r>
              <a:rPr lang="en-US" dirty="0">
                <a:ea typeface="Calibri"/>
                <a:cs typeface="Times New Roman"/>
              </a:rPr>
              <a:t>The District’s portion of our total property taxes are only about 5% of our total tax bills but we strive to keep the number as low as possible while still providing the services that make Rowayton what it is.</a:t>
            </a:r>
          </a:p>
          <a:p>
            <a:pPr marL="342900" marR="0" lvl="0" indent="-342900">
              <a:lnSpc>
                <a:spcPct val="115000"/>
              </a:lnSpc>
              <a:spcBef>
                <a:spcPts val="0"/>
              </a:spcBef>
              <a:spcAft>
                <a:spcPts val="0"/>
              </a:spcAft>
              <a:buFont typeface="Symbol"/>
              <a:buChar char=""/>
            </a:pPr>
            <a:r>
              <a:rPr lang="en-US" dirty="0">
                <a:ea typeface="Calibri"/>
                <a:cs typeface="Times New Roman"/>
              </a:rPr>
              <a:t>We provide the CFO of The City of Norwalk a proposed dollar amount of our budgeted property tax collection.  From that number the CFO takes the grand list and divides by the proposed dollar amount for taxes in order to calculate the Sixth Taxing District Mill Rate.</a:t>
            </a:r>
          </a:p>
          <a:p>
            <a:pPr marR="0" lvl="0">
              <a:lnSpc>
                <a:spcPct val="115000"/>
              </a:lnSpc>
              <a:spcBef>
                <a:spcPts val="0"/>
              </a:spcBef>
              <a:spcAft>
                <a:spcPts val="0"/>
              </a:spcAft>
            </a:pPr>
            <a:endParaRPr lang="en-US" dirty="0">
              <a:ea typeface="Calibri"/>
              <a:cs typeface="Times New Roman"/>
            </a:endParaRPr>
          </a:p>
          <a:p>
            <a:pPr marL="342900" marR="0" lvl="0" indent="-342900">
              <a:lnSpc>
                <a:spcPct val="115000"/>
              </a:lnSpc>
              <a:spcBef>
                <a:spcPts val="0"/>
              </a:spcBef>
              <a:spcAft>
                <a:spcPts val="0"/>
              </a:spcAft>
              <a:buFont typeface="Symbol"/>
              <a:buChar char=""/>
            </a:pPr>
            <a:endParaRPr lang="en-US" dirty="0">
              <a:ea typeface="Calibri"/>
              <a:cs typeface="Times New Roman"/>
            </a:endParaRPr>
          </a:p>
        </p:txBody>
      </p:sp>
      <p:sp>
        <p:nvSpPr>
          <p:cNvPr id="6" name="Slide Number Placeholder 3">
            <a:extLst>
              <a:ext uri="{FF2B5EF4-FFF2-40B4-BE49-F238E27FC236}">
                <a16:creationId xmlns:a16="http://schemas.microsoft.com/office/drawing/2014/main" id="{C8587348-79C1-403D-9A91-F2E90FF8CDDF}"/>
              </a:ext>
            </a:extLst>
          </p:cNvPr>
          <p:cNvSpPr txBox="1">
            <a:spLocks/>
          </p:cNvSpPr>
          <p:nvPr/>
        </p:nvSpPr>
        <p:spPr>
          <a:xfrm>
            <a:off x="6553200" y="6172200"/>
            <a:ext cx="2237044" cy="418151"/>
          </a:xfrm>
          <a:prstGeom prst="rect">
            <a:avLst/>
          </a:prstGeom>
        </p:spPr>
        <p:txBody>
          <a:bodyPr/>
          <a:lstStyle>
            <a:defPPr>
              <a:defRPr lang="en-US"/>
            </a:defPPr>
            <a:lvl1pPr algn="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90E21B-B60E-43A2-9837-2492E6F9354C}" type="slidenum">
              <a:rPr lang="en-US"/>
              <a:pPr/>
              <a:t>14</a:t>
            </a:fld>
            <a:endParaRPr lang="en-US" dirty="0"/>
          </a:p>
        </p:txBody>
      </p:sp>
      <p:sp>
        <p:nvSpPr>
          <p:cNvPr id="7" name="TextBox 6">
            <a:extLst>
              <a:ext uri="{FF2B5EF4-FFF2-40B4-BE49-F238E27FC236}">
                <a16:creationId xmlns:a16="http://schemas.microsoft.com/office/drawing/2014/main" id="{A63F5C7B-B333-4FBA-8947-76A1054BEE7F}"/>
              </a:ext>
            </a:extLst>
          </p:cNvPr>
          <p:cNvSpPr txBox="1"/>
          <p:nvPr/>
        </p:nvSpPr>
        <p:spPr>
          <a:xfrm>
            <a:off x="7543800" y="164068"/>
            <a:ext cx="1447800" cy="369332"/>
          </a:xfrm>
          <a:prstGeom prst="rect">
            <a:avLst/>
          </a:prstGeom>
          <a:solidFill>
            <a:schemeClr val="accent3">
              <a:lumMod val="60000"/>
              <a:lumOff val="40000"/>
            </a:schemeClr>
          </a:solidFill>
        </p:spPr>
        <p:txBody>
          <a:bodyPr wrap="square" rtlCol="0">
            <a:spAutoFit/>
          </a:bodyPr>
          <a:lstStyle/>
          <a:p>
            <a:r>
              <a:rPr lang="en-US" dirty="0"/>
              <a:t>FY 2023/24</a:t>
            </a:r>
          </a:p>
        </p:txBody>
      </p:sp>
    </p:spTree>
    <p:extLst>
      <p:ext uri="{BB962C8B-B14F-4D97-AF65-F5344CB8AC3E}">
        <p14:creationId xmlns:p14="http://schemas.microsoft.com/office/powerpoint/2010/main" val="2533204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92619-F8F9-47C0-B55E-18A71B660869}"/>
              </a:ext>
            </a:extLst>
          </p:cNvPr>
          <p:cNvSpPr txBox="1">
            <a:spLocks/>
          </p:cNvSpPr>
          <p:nvPr/>
        </p:nvSpPr>
        <p:spPr>
          <a:xfrm>
            <a:off x="457200" y="274638"/>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t>2032/24 Proposed Budget Overview</a:t>
            </a:r>
          </a:p>
        </p:txBody>
      </p:sp>
      <p:sp>
        <p:nvSpPr>
          <p:cNvPr id="4" name="Slide Number Placeholder 3">
            <a:extLst>
              <a:ext uri="{FF2B5EF4-FFF2-40B4-BE49-F238E27FC236}">
                <a16:creationId xmlns:a16="http://schemas.microsoft.com/office/drawing/2014/main" id="{3EA0593A-0104-4F1E-88EF-62BF481D30B7}"/>
              </a:ext>
            </a:extLst>
          </p:cNvPr>
          <p:cNvSpPr txBox="1">
            <a:spLocks/>
          </p:cNvSpPr>
          <p:nvPr/>
        </p:nvSpPr>
        <p:spPr>
          <a:xfrm>
            <a:off x="6553200" y="6439849"/>
            <a:ext cx="2237044" cy="418151"/>
          </a:xfrm>
          <a:prstGeom prst="rect">
            <a:avLst/>
          </a:prstGeom>
        </p:spPr>
        <p:txBody>
          <a:bodyPr/>
          <a:lstStyle>
            <a:defPPr>
              <a:defRPr lang="en-US"/>
            </a:defPPr>
            <a:lvl1pPr algn="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90E21B-B60E-43A2-9837-2492E6F9354C}" type="slidenum">
              <a:rPr lang="en-US"/>
              <a:pPr/>
              <a:t>15</a:t>
            </a:fld>
            <a:endParaRPr lang="en-US" dirty="0"/>
          </a:p>
        </p:txBody>
      </p:sp>
      <p:sp>
        <p:nvSpPr>
          <p:cNvPr id="5" name="TextBox 4">
            <a:extLst>
              <a:ext uri="{FF2B5EF4-FFF2-40B4-BE49-F238E27FC236}">
                <a16:creationId xmlns:a16="http://schemas.microsoft.com/office/drawing/2014/main" id="{175DC798-0C2A-41E8-ACB1-A13EA993CCAA}"/>
              </a:ext>
            </a:extLst>
          </p:cNvPr>
          <p:cNvSpPr txBox="1"/>
          <p:nvPr/>
        </p:nvSpPr>
        <p:spPr>
          <a:xfrm>
            <a:off x="7543800" y="164068"/>
            <a:ext cx="1447800" cy="369332"/>
          </a:xfrm>
          <a:prstGeom prst="rect">
            <a:avLst/>
          </a:prstGeom>
          <a:solidFill>
            <a:schemeClr val="accent3">
              <a:lumMod val="60000"/>
              <a:lumOff val="40000"/>
            </a:schemeClr>
          </a:solidFill>
        </p:spPr>
        <p:txBody>
          <a:bodyPr wrap="square" rtlCol="0">
            <a:spAutoFit/>
          </a:bodyPr>
          <a:lstStyle/>
          <a:p>
            <a:r>
              <a:rPr lang="en-US" dirty="0"/>
              <a:t>FY 2023/24</a:t>
            </a:r>
          </a:p>
        </p:txBody>
      </p:sp>
      <p:sp>
        <p:nvSpPr>
          <p:cNvPr id="16" name="TextBox 15">
            <a:extLst>
              <a:ext uri="{FF2B5EF4-FFF2-40B4-BE49-F238E27FC236}">
                <a16:creationId xmlns:a16="http://schemas.microsoft.com/office/drawing/2014/main" id="{4FDFCAFC-55EB-469E-A3C4-FD0149F4A136}"/>
              </a:ext>
            </a:extLst>
          </p:cNvPr>
          <p:cNvSpPr txBox="1"/>
          <p:nvPr/>
        </p:nvSpPr>
        <p:spPr>
          <a:xfrm>
            <a:off x="739211" y="1295400"/>
            <a:ext cx="7924800" cy="2303451"/>
          </a:xfrm>
          <a:prstGeom prst="rect">
            <a:avLst/>
          </a:prstGeom>
          <a:noFill/>
        </p:spPr>
        <p:txBody>
          <a:bodyPr wrap="square" rtlCol="0">
            <a:spAutoFit/>
          </a:bodyPr>
          <a:lstStyle/>
          <a:p>
            <a:pPr marL="342900" indent="-342900">
              <a:lnSpc>
                <a:spcPct val="115000"/>
              </a:lnSpc>
              <a:buFont typeface="Symbol"/>
              <a:buChar char=""/>
            </a:pPr>
            <a:r>
              <a:rPr lang="en-US" dirty="0">
                <a:ea typeface="Calibri"/>
                <a:cs typeface="Times New Roman"/>
              </a:rPr>
              <a:t>The proposed budget reflects an increase of  3% in the 6TD portion of our property taxes compared to the current fiscal year.</a:t>
            </a:r>
          </a:p>
          <a:p>
            <a:pPr>
              <a:lnSpc>
                <a:spcPct val="115000"/>
              </a:lnSpc>
            </a:pPr>
            <a:endParaRPr lang="en-US" dirty="0">
              <a:ea typeface="Calibri"/>
              <a:cs typeface="Times New Roman"/>
            </a:endParaRPr>
          </a:p>
          <a:p>
            <a:pPr marL="342900" indent="-342900">
              <a:lnSpc>
                <a:spcPct val="115000"/>
              </a:lnSpc>
              <a:buFont typeface="Symbol"/>
              <a:buChar char=""/>
            </a:pPr>
            <a:r>
              <a:rPr lang="en-US" dirty="0">
                <a:ea typeface="Calibri"/>
                <a:cs typeface="Times New Roman"/>
              </a:rPr>
              <a:t>The major one-time capital fund items in the budget are $30,000 for exterior painting of Pinkney Park, $30,000 for a new ventilation hood for the shanty at Bayley Beach, $40,000 towards a new truck, and $40,000 to add to the District’s reserve.</a:t>
            </a:r>
          </a:p>
        </p:txBody>
      </p:sp>
    </p:spTree>
    <p:extLst>
      <p:ext uri="{BB962C8B-B14F-4D97-AF65-F5344CB8AC3E}">
        <p14:creationId xmlns:p14="http://schemas.microsoft.com/office/powerpoint/2010/main" val="170025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7500"/>
          </a:bodyPr>
          <a:lstStyle/>
          <a:p>
            <a:pPr algn="l"/>
            <a:r>
              <a:rPr lang="en-US" sz="4000" dirty="0"/>
              <a:t>2023/24 Revenues</a:t>
            </a:r>
          </a:p>
        </p:txBody>
      </p:sp>
      <p:sp>
        <p:nvSpPr>
          <p:cNvPr id="3" name="TextBox 2"/>
          <p:cNvSpPr txBox="1"/>
          <p:nvPr/>
        </p:nvSpPr>
        <p:spPr>
          <a:xfrm>
            <a:off x="457200" y="4495800"/>
            <a:ext cx="8229600" cy="710707"/>
          </a:xfrm>
          <a:prstGeom prst="rect">
            <a:avLst/>
          </a:prstGeom>
          <a:noFill/>
        </p:spPr>
        <p:txBody>
          <a:bodyPr wrap="square" rtlCol="0">
            <a:spAutoFit/>
          </a:bodyPr>
          <a:lstStyle/>
          <a:p>
            <a:pPr marL="342900" indent="-342900">
              <a:lnSpc>
                <a:spcPct val="115000"/>
              </a:lnSpc>
              <a:buFont typeface="Symbol"/>
              <a:buChar char=""/>
            </a:pPr>
            <a:r>
              <a:rPr lang="en-US" dirty="0">
                <a:ea typeface="Calibri"/>
                <a:cs typeface="Times New Roman"/>
              </a:rPr>
              <a:t>The 6TD portion of our property taxes, which account for 95% of total District revenues, are proposed at a 3% increase from last year.</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16</a:t>
            </a:fld>
            <a:endParaRPr lang="en-US"/>
          </a:p>
        </p:txBody>
      </p:sp>
      <p:sp>
        <p:nvSpPr>
          <p:cNvPr id="8" name="TextBox 7">
            <a:extLst>
              <a:ext uri="{FF2B5EF4-FFF2-40B4-BE49-F238E27FC236}">
                <a16:creationId xmlns:a16="http://schemas.microsoft.com/office/drawing/2014/main" id="{29C97E5D-DE41-49AE-BAA1-CE4146FA05F9}"/>
              </a:ext>
            </a:extLst>
          </p:cNvPr>
          <p:cNvSpPr txBox="1"/>
          <p:nvPr/>
        </p:nvSpPr>
        <p:spPr>
          <a:xfrm>
            <a:off x="7543800" y="164068"/>
            <a:ext cx="1447800" cy="369332"/>
          </a:xfrm>
          <a:prstGeom prst="rect">
            <a:avLst/>
          </a:prstGeom>
          <a:solidFill>
            <a:schemeClr val="accent3">
              <a:lumMod val="60000"/>
              <a:lumOff val="40000"/>
            </a:schemeClr>
          </a:solidFill>
        </p:spPr>
        <p:txBody>
          <a:bodyPr wrap="square" rtlCol="0">
            <a:spAutoFit/>
          </a:bodyPr>
          <a:lstStyle/>
          <a:p>
            <a:r>
              <a:rPr lang="en-US" dirty="0"/>
              <a:t>FY 2023/24</a:t>
            </a:r>
          </a:p>
        </p:txBody>
      </p:sp>
      <p:graphicFrame>
        <p:nvGraphicFramePr>
          <p:cNvPr id="5" name="Object 4">
            <a:extLst>
              <a:ext uri="{FF2B5EF4-FFF2-40B4-BE49-F238E27FC236}">
                <a16:creationId xmlns:a16="http://schemas.microsoft.com/office/drawing/2014/main" id="{B11A719E-B1E0-4588-AF5D-605E8D603CC8}"/>
              </a:ext>
            </a:extLst>
          </p:cNvPr>
          <p:cNvGraphicFramePr>
            <a:graphicFrameLocks noChangeAspect="1"/>
          </p:cNvGraphicFramePr>
          <p:nvPr>
            <p:extLst>
              <p:ext uri="{D42A27DB-BD31-4B8C-83A1-F6EECF244321}">
                <p14:modId xmlns:p14="http://schemas.microsoft.com/office/powerpoint/2010/main" val="408043741"/>
              </p:ext>
            </p:extLst>
          </p:nvPr>
        </p:nvGraphicFramePr>
        <p:xfrm>
          <a:off x="1055688" y="1231900"/>
          <a:ext cx="6856412" cy="3148013"/>
        </p:xfrm>
        <a:graphic>
          <a:graphicData uri="http://schemas.openxmlformats.org/presentationml/2006/ole">
            <mc:AlternateContent xmlns:mc="http://schemas.openxmlformats.org/markup-compatibility/2006">
              <mc:Choice xmlns:v="urn:schemas-microsoft-com:vml" Requires="v">
                <p:oleObj name="Worksheet" r:id="rId2" imgW="5162570" imgH="2371855" progId="Excel.Sheet.12">
                  <p:embed/>
                </p:oleObj>
              </mc:Choice>
              <mc:Fallback>
                <p:oleObj name="Worksheet" r:id="rId2" imgW="5162570" imgH="2371855" progId="Excel.Sheet.12">
                  <p:embed/>
                  <p:pic>
                    <p:nvPicPr>
                      <p:cNvPr id="5" name="Object 4">
                        <a:extLst>
                          <a:ext uri="{FF2B5EF4-FFF2-40B4-BE49-F238E27FC236}">
                            <a16:creationId xmlns:a16="http://schemas.microsoft.com/office/drawing/2014/main" id="{B11A719E-B1E0-4588-AF5D-605E8D603CC8}"/>
                          </a:ext>
                        </a:extLst>
                      </p:cNvPr>
                      <p:cNvPicPr>
                        <a:picLocks noChangeAspect="1" noChangeArrowheads="1"/>
                      </p:cNvPicPr>
                      <p:nvPr/>
                    </p:nvPicPr>
                    <p:blipFill>
                      <a:blip r:embed="rId3"/>
                      <a:srcRect/>
                      <a:stretch>
                        <a:fillRect/>
                      </a:stretch>
                    </p:blipFill>
                    <p:spPr bwMode="auto">
                      <a:xfrm>
                        <a:off x="1055688" y="1231900"/>
                        <a:ext cx="6856412" cy="3148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7500"/>
          </a:bodyPr>
          <a:lstStyle/>
          <a:p>
            <a:pPr algn="l"/>
            <a:r>
              <a:rPr lang="en-US" sz="4000" dirty="0"/>
              <a:t>2023/24 Expenditures</a:t>
            </a:r>
          </a:p>
        </p:txBody>
      </p:sp>
      <p:sp>
        <p:nvSpPr>
          <p:cNvPr id="3" name="TextBox 2"/>
          <p:cNvSpPr txBox="1"/>
          <p:nvPr/>
        </p:nvSpPr>
        <p:spPr>
          <a:xfrm>
            <a:off x="457200" y="4038600"/>
            <a:ext cx="8382000" cy="2343014"/>
          </a:xfrm>
          <a:prstGeom prst="rect">
            <a:avLst/>
          </a:prstGeom>
          <a:noFill/>
        </p:spPr>
        <p:txBody>
          <a:bodyPr wrap="square" rtlCol="0">
            <a:spAutoFit/>
          </a:bodyPr>
          <a:lstStyle/>
          <a:p>
            <a:pPr marL="342900" marR="0" lvl="0" indent="-342900">
              <a:lnSpc>
                <a:spcPct val="115000"/>
              </a:lnSpc>
              <a:spcBef>
                <a:spcPts val="0"/>
              </a:spcBef>
              <a:spcAft>
                <a:spcPts val="0"/>
              </a:spcAft>
              <a:buFont typeface="Symbol"/>
              <a:buChar char=""/>
            </a:pPr>
            <a:r>
              <a:rPr lang="en-US" sz="1600" dirty="0">
                <a:ea typeface="Calibri"/>
                <a:cs typeface="Times New Roman"/>
              </a:rPr>
              <a:t>Total District operating expenses are up 4.6% driven by several items:</a:t>
            </a:r>
          </a:p>
          <a:p>
            <a:pPr marL="800100" lvl="1" indent="-342900">
              <a:lnSpc>
                <a:spcPct val="115000"/>
              </a:lnSpc>
              <a:buFont typeface="Courier New" panose="02070309020205020404" pitchFamily="49" charset="0"/>
              <a:buChar char="▬"/>
            </a:pPr>
            <a:r>
              <a:rPr lang="en-US" sz="1400" dirty="0">
                <a:ea typeface="Calibri"/>
                <a:cs typeface="Times New Roman"/>
              </a:rPr>
              <a:t>$106,000 higher Home and Community expense to pay for a significant increase in the new refuse collection contract.</a:t>
            </a:r>
          </a:p>
          <a:p>
            <a:pPr marL="800100" lvl="1" indent="-342900">
              <a:lnSpc>
                <a:spcPct val="115000"/>
              </a:lnSpc>
              <a:buFont typeface="Courier New" panose="02070309020205020404" pitchFamily="49" charset="0"/>
              <a:buChar char="▬"/>
            </a:pPr>
            <a:r>
              <a:rPr lang="en-US" sz="1400" dirty="0">
                <a:ea typeface="Calibri"/>
                <a:cs typeface="Times New Roman"/>
              </a:rPr>
              <a:t>A $21,100 reduction in Grants helps offset the refuse collection increase, as does a $37,766 reduction in Employee Pay and Benefits.</a:t>
            </a:r>
          </a:p>
          <a:p>
            <a:pPr marL="800100" lvl="1" indent="-342900">
              <a:lnSpc>
                <a:spcPct val="115000"/>
              </a:lnSpc>
              <a:buFont typeface="Courier New" panose="02070309020205020404" pitchFamily="49" charset="0"/>
              <a:buChar char="▬"/>
            </a:pPr>
            <a:r>
              <a:rPr lang="en-US" sz="1400" dirty="0">
                <a:ea typeface="Calibri"/>
                <a:cs typeface="Times New Roman"/>
              </a:rPr>
              <a:t>The $33,756 increase in Debt Service is due to a timing issue in allocation during creation of last year’s budget.  Without the Debt Service increase noted above the Total Operating Expense Increase this year would be $46,988 (not $80,754).</a:t>
            </a:r>
          </a:p>
          <a:p>
            <a:pPr lvl="1">
              <a:lnSpc>
                <a:spcPct val="115000"/>
              </a:lnSpc>
            </a:pPr>
            <a:endParaRPr lang="en-US" sz="1400" dirty="0">
              <a:ea typeface="Calibri"/>
              <a:cs typeface="Times New Roman"/>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17</a:t>
            </a:fld>
            <a:endParaRPr lang="en-US" dirty="0"/>
          </a:p>
        </p:txBody>
      </p:sp>
      <p:graphicFrame>
        <p:nvGraphicFramePr>
          <p:cNvPr id="8" name="Object 7">
            <a:extLst>
              <a:ext uri="{FF2B5EF4-FFF2-40B4-BE49-F238E27FC236}">
                <a16:creationId xmlns:a16="http://schemas.microsoft.com/office/drawing/2014/main" id="{D095972C-DD6F-4F1E-89A4-F2CB6D6C917E}"/>
              </a:ext>
            </a:extLst>
          </p:cNvPr>
          <p:cNvGraphicFramePr>
            <a:graphicFrameLocks noChangeAspect="1"/>
          </p:cNvGraphicFramePr>
          <p:nvPr>
            <p:extLst>
              <p:ext uri="{D42A27DB-BD31-4B8C-83A1-F6EECF244321}">
                <p14:modId xmlns:p14="http://schemas.microsoft.com/office/powerpoint/2010/main" val="3477413147"/>
              </p:ext>
            </p:extLst>
          </p:nvPr>
        </p:nvGraphicFramePr>
        <p:xfrm>
          <a:off x="1293813" y="838200"/>
          <a:ext cx="6019800" cy="3125788"/>
        </p:xfrm>
        <a:graphic>
          <a:graphicData uri="http://schemas.openxmlformats.org/presentationml/2006/ole">
            <mc:AlternateContent xmlns:mc="http://schemas.openxmlformats.org/markup-compatibility/2006">
              <mc:Choice xmlns:v="urn:schemas-microsoft-com:vml" Requires="v">
                <p:oleObj name="Worksheet" r:id="rId2" imgW="5067199" imgH="2628746" progId="Excel.Sheet.12">
                  <p:embed/>
                </p:oleObj>
              </mc:Choice>
              <mc:Fallback>
                <p:oleObj name="Worksheet" r:id="rId2" imgW="5067199" imgH="2628746" progId="Excel.Sheet.12">
                  <p:embed/>
                  <p:pic>
                    <p:nvPicPr>
                      <p:cNvPr id="8" name="Object 7">
                        <a:extLst>
                          <a:ext uri="{FF2B5EF4-FFF2-40B4-BE49-F238E27FC236}">
                            <a16:creationId xmlns:a16="http://schemas.microsoft.com/office/drawing/2014/main" id="{D095972C-DD6F-4F1E-89A4-F2CB6D6C917E}"/>
                          </a:ext>
                        </a:extLst>
                      </p:cNvPr>
                      <p:cNvPicPr>
                        <a:picLocks noChangeAspect="1" noChangeArrowheads="1"/>
                      </p:cNvPicPr>
                      <p:nvPr/>
                    </p:nvPicPr>
                    <p:blipFill>
                      <a:blip r:embed="rId3"/>
                      <a:srcRect/>
                      <a:stretch>
                        <a:fillRect/>
                      </a:stretch>
                    </p:blipFill>
                    <p:spPr bwMode="auto">
                      <a:xfrm>
                        <a:off x="1293813" y="838200"/>
                        <a:ext cx="6019800" cy="312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a:extLst>
              <a:ext uri="{FF2B5EF4-FFF2-40B4-BE49-F238E27FC236}">
                <a16:creationId xmlns:a16="http://schemas.microsoft.com/office/drawing/2014/main" id="{37F17F44-E1A4-4776-9316-C4E693DBF75F}"/>
              </a:ext>
            </a:extLst>
          </p:cNvPr>
          <p:cNvSpPr txBox="1"/>
          <p:nvPr/>
        </p:nvSpPr>
        <p:spPr>
          <a:xfrm>
            <a:off x="7543800" y="164068"/>
            <a:ext cx="1447800" cy="369332"/>
          </a:xfrm>
          <a:prstGeom prst="rect">
            <a:avLst/>
          </a:prstGeom>
          <a:solidFill>
            <a:schemeClr val="accent3">
              <a:lumMod val="60000"/>
              <a:lumOff val="40000"/>
            </a:schemeClr>
          </a:solidFill>
        </p:spPr>
        <p:txBody>
          <a:bodyPr wrap="square" rtlCol="0">
            <a:spAutoFit/>
          </a:bodyPr>
          <a:lstStyle/>
          <a:p>
            <a:r>
              <a:rPr lang="en-US" dirty="0"/>
              <a:t>FY 2023/24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sz="4000" dirty="0"/>
              <a:t>2023/24 Community Grants</a:t>
            </a:r>
          </a:p>
        </p:txBody>
      </p:sp>
      <p:sp>
        <p:nvSpPr>
          <p:cNvPr id="3" name="TextBox 2"/>
          <p:cNvSpPr txBox="1"/>
          <p:nvPr/>
        </p:nvSpPr>
        <p:spPr>
          <a:xfrm>
            <a:off x="685800" y="5216128"/>
            <a:ext cx="8153400" cy="1666354"/>
          </a:xfrm>
          <a:prstGeom prst="rect">
            <a:avLst/>
          </a:prstGeom>
          <a:noFill/>
        </p:spPr>
        <p:txBody>
          <a:bodyPr wrap="square" rtlCol="0">
            <a:spAutoFit/>
          </a:bodyPr>
          <a:lstStyle/>
          <a:p>
            <a:pPr marL="342900" marR="0" lvl="0" indent="-342900">
              <a:lnSpc>
                <a:spcPct val="115000"/>
              </a:lnSpc>
              <a:spcBef>
                <a:spcPts val="0"/>
              </a:spcBef>
              <a:spcAft>
                <a:spcPts val="0"/>
              </a:spcAft>
              <a:buFont typeface="Symbol"/>
              <a:buChar char=""/>
            </a:pPr>
            <a:r>
              <a:rPr lang="en-US" dirty="0">
                <a:ea typeface="Calibri"/>
                <a:cs typeface="Times New Roman"/>
              </a:rPr>
              <a:t>The Library grant is up 5%.</a:t>
            </a:r>
          </a:p>
          <a:p>
            <a:pPr marL="342900" marR="0" lvl="0" indent="-342900">
              <a:lnSpc>
                <a:spcPct val="115000"/>
              </a:lnSpc>
              <a:spcBef>
                <a:spcPts val="0"/>
              </a:spcBef>
              <a:spcAft>
                <a:spcPts val="0"/>
              </a:spcAft>
              <a:buFont typeface="Symbol"/>
              <a:buChar char=""/>
            </a:pPr>
            <a:r>
              <a:rPr lang="en-US" dirty="0">
                <a:ea typeface="Calibri"/>
                <a:cs typeface="Times New Roman"/>
              </a:rPr>
              <a:t>Other Community grants are down 51.3%.  Note that the following have received in-kind grants – Norwalk Tree Alliance, Rowayton Arts Center, Rowayton Gardeners, and Historic Rowayton.</a:t>
            </a:r>
          </a:p>
          <a:p>
            <a:pPr marR="0" lvl="0">
              <a:lnSpc>
                <a:spcPct val="115000"/>
              </a:lnSpc>
              <a:spcBef>
                <a:spcPts val="0"/>
              </a:spcBef>
              <a:spcAft>
                <a:spcPts val="0"/>
              </a:spcAft>
            </a:pPr>
            <a:endParaRPr lang="en-US" dirty="0">
              <a:ea typeface="Calibri"/>
              <a:cs typeface="Times New Roman"/>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18</a:t>
            </a:fld>
            <a:endParaRPr lang="en-US"/>
          </a:p>
        </p:txBody>
      </p:sp>
      <p:sp>
        <p:nvSpPr>
          <p:cNvPr id="12" name="TextBox 11">
            <a:extLst>
              <a:ext uri="{FF2B5EF4-FFF2-40B4-BE49-F238E27FC236}">
                <a16:creationId xmlns:a16="http://schemas.microsoft.com/office/drawing/2014/main" id="{F7F53F50-92B9-4822-9AD9-729FD1A2CFE2}"/>
              </a:ext>
            </a:extLst>
          </p:cNvPr>
          <p:cNvSpPr txBox="1"/>
          <p:nvPr/>
        </p:nvSpPr>
        <p:spPr>
          <a:xfrm>
            <a:off x="7543800" y="164068"/>
            <a:ext cx="1447800" cy="369332"/>
          </a:xfrm>
          <a:prstGeom prst="rect">
            <a:avLst/>
          </a:prstGeom>
          <a:solidFill>
            <a:schemeClr val="accent3">
              <a:lumMod val="60000"/>
              <a:lumOff val="40000"/>
            </a:schemeClr>
          </a:solidFill>
        </p:spPr>
        <p:txBody>
          <a:bodyPr wrap="square" rtlCol="0">
            <a:spAutoFit/>
          </a:bodyPr>
          <a:lstStyle/>
          <a:p>
            <a:r>
              <a:rPr lang="en-US" dirty="0"/>
              <a:t>FY 2023/24</a:t>
            </a:r>
          </a:p>
        </p:txBody>
      </p:sp>
      <p:graphicFrame>
        <p:nvGraphicFramePr>
          <p:cNvPr id="4" name="Object 3">
            <a:extLst>
              <a:ext uri="{FF2B5EF4-FFF2-40B4-BE49-F238E27FC236}">
                <a16:creationId xmlns:a16="http://schemas.microsoft.com/office/drawing/2014/main" id="{40BC0183-F7E3-7CBC-44C4-E9CBF355A3DE}"/>
              </a:ext>
            </a:extLst>
          </p:cNvPr>
          <p:cNvGraphicFramePr>
            <a:graphicFrameLocks noChangeAspect="1"/>
          </p:cNvGraphicFramePr>
          <p:nvPr>
            <p:extLst>
              <p:ext uri="{D42A27DB-BD31-4B8C-83A1-F6EECF244321}">
                <p14:modId xmlns:p14="http://schemas.microsoft.com/office/powerpoint/2010/main" val="951935751"/>
              </p:ext>
            </p:extLst>
          </p:nvPr>
        </p:nvGraphicFramePr>
        <p:xfrm>
          <a:off x="228600" y="1212255"/>
          <a:ext cx="9801225" cy="3433762"/>
        </p:xfrm>
        <a:graphic>
          <a:graphicData uri="http://schemas.openxmlformats.org/presentationml/2006/ole">
            <mc:AlternateContent xmlns:mc="http://schemas.openxmlformats.org/markup-compatibility/2006">
              <mc:Choice xmlns:v="urn:schemas-microsoft-com:vml" Requires="v">
                <p:oleObj name="Worksheet" r:id="rId3" imgW="5810170" imgH="2638476" progId="Excel.Sheet.12">
                  <p:embed/>
                </p:oleObj>
              </mc:Choice>
              <mc:Fallback>
                <p:oleObj name="Worksheet" r:id="rId3" imgW="5810170" imgH="2638476" progId="Excel.Sheet.12">
                  <p:embed/>
                  <p:pic>
                    <p:nvPicPr>
                      <p:cNvPr id="3" name="Object 2">
                        <a:extLst>
                          <a:ext uri="{FF2B5EF4-FFF2-40B4-BE49-F238E27FC236}">
                            <a16:creationId xmlns:a16="http://schemas.microsoft.com/office/drawing/2014/main" id="{FBE26E5B-64FA-4367-A8A8-77B0F0196EFC}"/>
                          </a:ext>
                        </a:extLst>
                      </p:cNvPr>
                      <p:cNvPicPr>
                        <a:picLocks noChangeAspect="1" noChangeArrowheads="1"/>
                      </p:cNvPicPr>
                      <p:nvPr/>
                    </p:nvPicPr>
                    <p:blipFill>
                      <a:blip r:embed="rId4"/>
                      <a:srcRect/>
                      <a:stretch>
                        <a:fillRect/>
                      </a:stretch>
                    </p:blipFill>
                    <p:spPr bwMode="auto">
                      <a:xfrm>
                        <a:off x="228600" y="1212255"/>
                        <a:ext cx="9801225" cy="3433762"/>
                      </a:xfrm>
                      <a:prstGeom prst="rect">
                        <a:avLst/>
                      </a:prstGeom>
                      <a:noFill/>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593714"/>
          </a:xfrm>
        </p:spPr>
        <p:txBody>
          <a:bodyPr>
            <a:normAutofit/>
          </a:bodyPr>
          <a:lstStyle/>
          <a:p>
            <a:pPr algn="l"/>
            <a:r>
              <a:rPr lang="en-US" sz="3200" dirty="0"/>
              <a:t>2023/24 Capital Project Budget</a:t>
            </a:r>
          </a:p>
        </p:txBody>
      </p:sp>
      <p:sp>
        <p:nvSpPr>
          <p:cNvPr id="8" name="Slide Number Placeholder 7"/>
          <p:cNvSpPr>
            <a:spLocks noGrp="1"/>
          </p:cNvSpPr>
          <p:nvPr>
            <p:ph type="sldNum" sz="quarter" idx="4294967295"/>
          </p:nvPr>
        </p:nvSpPr>
        <p:spPr>
          <a:xfrm>
            <a:off x="6553200" y="6356350"/>
            <a:ext cx="2133600" cy="365125"/>
          </a:xfrm>
          <a:prstGeom prst="rect">
            <a:avLst/>
          </a:prstGeom>
        </p:spPr>
        <p:txBody>
          <a:bodyPr/>
          <a:lstStyle/>
          <a:p>
            <a:pPr algn="r"/>
            <a:r>
              <a:rPr lang="en-US" dirty="0"/>
              <a:t> </a:t>
            </a:r>
            <a:fld id="{6690E21B-B60E-43A2-9837-2492E6F9354C}" type="slidenum">
              <a:rPr lang="en-US" smtClean="0"/>
              <a:pPr algn="r"/>
              <a:t>19</a:t>
            </a:fld>
            <a:endParaRPr lang="en-US" dirty="0"/>
          </a:p>
        </p:txBody>
      </p:sp>
      <p:sp>
        <p:nvSpPr>
          <p:cNvPr id="10" name="TextBox 9">
            <a:extLst>
              <a:ext uri="{FF2B5EF4-FFF2-40B4-BE49-F238E27FC236}">
                <a16:creationId xmlns:a16="http://schemas.microsoft.com/office/drawing/2014/main" id="{F8D3441F-16B7-4E1F-AF77-F36408349896}"/>
              </a:ext>
            </a:extLst>
          </p:cNvPr>
          <p:cNvSpPr txBox="1"/>
          <p:nvPr/>
        </p:nvSpPr>
        <p:spPr>
          <a:xfrm>
            <a:off x="7543800" y="164068"/>
            <a:ext cx="1447800" cy="369332"/>
          </a:xfrm>
          <a:prstGeom prst="rect">
            <a:avLst/>
          </a:prstGeom>
          <a:solidFill>
            <a:schemeClr val="accent3">
              <a:lumMod val="60000"/>
              <a:lumOff val="40000"/>
            </a:schemeClr>
          </a:solidFill>
        </p:spPr>
        <p:txBody>
          <a:bodyPr wrap="square" rtlCol="0">
            <a:spAutoFit/>
          </a:bodyPr>
          <a:lstStyle/>
          <a:p>
            <a:r>
              <a:rPr lang="en-US" dirty="0"/>
              <a:t>FY 2023/24</a:t>
            </a:r>
          </a:p>
        </p:txBody>
      </p:sp>
      <p:graphicFrame>
        <p:nvGraphicFramePr>
          <p:cNvPr id="3" name="Object 2">
            <a:extLst>
              <a:ext uri="{FF2B5EF4-FFF2-40B4-BE49-F238E27FC236}">
                <a16:creationId xmlns:a16="http://schemas.microsoft.com/office/drawing/2014/main" id="{FBE26E5B-64FA-4367-A8A8-77B0F0196EFC}"/>
              </a:ext>
            </a:extLst>
          </p:cNvPr>
          <p:cNvGraphicFramePr>
            <a:graphicFrameLocks noChangeAspect="1"/>
          </p:cNvGraphicFramePr>
          <p:nvPr>
            <p:extLst>
              <p:ext uri="{D42A27DB-BD31-4B8C-83A1-F6EECF244321}">
                <p14:modId xmlns:p14="http://schemas.microsoft.com/office/powerpoint/2010/main" val="2767652833"/>
              </p:ext>
            </p:extLst>
          </p:nvPr>
        </p:nvGraphicFramePr>
        <p:xfrm>
          <a:off x="333375" y="928688"/>
          <a:ext cx="11222038" cy="3889375"/>
        </p:xfrm>
        <a:graphic>
          <a:graphicData uri="http://schemas.openxmlformats.org/presentationml/2006/ole">
            <mc:AlternateContent xmlns:mc="http://schemas.openxmlformats.org/markup-compatibility/2006">
              <mc:Choice xmlns:v="urn:schemas-microsoft-com:vml" Requires="v">
                <p:oleObj name="Worksheet" r:id="rId2" imgW="5962513" imgH="2819542" progId="Excel.Sheet.12">
                  <p:embed/>
                </p:oleObj>
              </mc:Choice>
              <mc:Fallback>
                <p:oleObj name="Worksheet" r:id="rId2" imgW="5962513" imgH="2819542" progId="Excel.Sheet.12">
                  <p:embed/>
                  <p:pic>
                    <p:nvPicPr>
                      <p:cNvPr id="3" name="Object 2">
                        <a:extLst>
                          <a:ext uri="{FF2B5EF4-FFF2-40B4-BE49-F238E27FC236}">
                            <a16:creationId xmlns:a16="http://schemas.microsoft.com/office/drawing/2014/main" id="{FBE26E5B-64FA-4367-A8A8-77B0F0196EFC}"/>
                          </a:ext>
                        </a:extLst>
                      </p:cNvPr>
                      <p:cNvPicPr>
                        <a:picLocks noChangeAspect="1" noChangeArrowheads="1"/>
                      </p:cNvPicPr>
                      <p:nvPr/>
                    </p:nvPicPr>
                    <p:blipFill>
                      <a:blip r:embed="rId3"/>
                      <a:srcRect/>
                      <a:stretch>
                        <a:fillRect/>
                      </a:stretch>
                    </p:blipFill>
                    <p:spPr bwMode="auto">
                      <a:xfrm>
                        <a:off x="333375" y="928688"/>
                        <a:ext cx="11222038" cy="3889375"/>
                      </a:xfrm>
                      <a:prstGeom prst="rect">
                        <a:avLst/>
                      </a:prstGeom>
                      <a:noFill/>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advTm="5164"/>
    </mc:Choice>
    <mc:Fallback xmlns="">
      <p:transition spd="slow" advTm="516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90CA7-96A5-4314-A6FE-611D8244B9CD}"/>
              </a:ext>
            </a:extLst>
          </p:cNvPr>
          <p:cNvSpPr txBox="1">
            <a:spLocks/>
          </p:cNvSpPr>
          <p:nvPr/>
        </p:nvSpPr>
        <p:spPr>
          <a:xfrm>
            <a:off x="457200" y="274638"/>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dirty="0"/>
              <a:t>Financial Review Headlines</a:t>
            </a:r>
          </a:p>
        </p:txBody>
      </p:sp>
      <p:sp>
        <p:nvSpPr>
          <p:cNvPr id="3" name="Content Placeholder 2">
            <a:extLst>
              <a:ext uri="{FF2B5EF4-FFF2-40B4-BE49-F238E27FC236}">
                <a16:creationId xmlns:a16="http://schemas.microsoft.com/office/drawing/2014/main" id="{8EC0AA6C-D68A-43F0-8E4C-5EB0773BEB15}"/>
              </a:ext>
            </a:extLst>
          </p:cNvPr>
          <p:cNvSpPr txBox="1">
            <a:spLocks/>
          </p:cNvSpPr>
          <p:nvPr/>
        </p:nvSpPr>
        <p:spPr>
          <a:xfrm>
            <a:off x="304800" y="1570037"/>
            <a:ext cx="8458200"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25475" lvl="2" indent="-393700" eaLnBrk="0" fontAlgn="base" hangingPunct="0">
              <a:spcBef>
                <a:spcPct val="0"/>
              </a:spcBef>
              <a:spcAft>
                <a:spcPct val="0"/>
              </a:spcAft>
              <a:buFont typeface="Wingdings" pitchFamily="2" charset="2"/>
              <a:buChar char="§"/>
            </a:pPr>
            <a:r>
              <a:rPr lang="en-US" altLang="en-US" sz="2000" dirty="0">
                <a:solidFill>
                  <a:srgbClr val="000000"/>
                </a:solidFill>
                <a:cs typeface="Arial" panose="020B0604020202020204" pitchFamily="34" charset="0"/>
              </a:rPr>
              <a:t>The District’s finances are in good health.</a:t>
            </a:r>
          </a:p>
          <a:p>
            <a:pPr marL="625475" lvl="2" indent="-393700" eaLnBrk="0" fontAlgn="base" hangingPunct="0">
              <a:spcBef>
                <a:spcPct val="0"/>
              </a:spcBef>
              <a:spcAft>
                <a:spcPct val="0"/>
              </a:spcAft>
              <a:buFont typeface="Wingdings" pitchFamily="2" charset="2"/>
              <a:buChar char="§"/>
            </a:pPr>
            <a:endParaRPr lang="en-US" altLang="en-US" sz="2000" dirty="0">
              <a:solidFill>
                <a:srgbClr val="000000"/>
              </a:solidFill>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lang="en-US" altLang="en-US" sz="2000" dirty="0">
                <a:solidFill>
                  <a:srgbClr val="000000"/>
                </a:solidFill>
                <a:cs typeface="Arial" panose="020B0604020202020204" pitchFamily="34" charset="0"/>
              </a:rPr>
              <a:t>The auditors issued a clean opinion on our 6/30/2022 financials.</a:t>
            </a:r>
          </a:p>
          <a:p>
            <a:pPr marL="625475" lvl="2" indent="-393700" eaLnBrk="0" fontAlgn="base" hangingPunct="0">
              <a:spcBef>
                <a:spcPct val="0"/>
              </a:spcBef>
              <a:spcAft>
                <a:spcPct val="0"/>
              </a:spcAft>
              <a:buFont typeface="Wingdings" pitchFamily="2" charset="2"/>
              <a:buChar char="§"/>
            </a:pPr>
            <a:endParaRPr lang="en-US" altLang="en-US" sz="2000" dirty="0">
              <a:solidFill>
                <a:srgbClr val="000000"/>
              </a:solidFill>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lang="en-US" altLang="en-US" sz="2000" dirty="0">
                <a:solidFill>
                  <a:srgbClr val="000000"/>
                </a:solidFill>
                <a:cs typeface="Arial" panose="020B0604020202020204" pitchFamily="34" charset="0"/>
              </a:rPr>
              <a:t>We finished 2021/22 fiscal year with a net increase in operating fund balance.</a:t>
            </a:r>
          </a:p>
          <a:p>
            <a:pPr marL="625475" lvl="2" indent="-393700" eaLnBrk="0" fontAlgn="base" hangingPunct="0">
              <a:spcBef>
                <a:spcPct val="0"/>
              </a:spcBef>
              <a:spcAft>
                <a:spcPct val="0"/>
              </a:spcAft>
              <a:buFont typeface="Wingdings" pitchFamily="2" charset="2"/>
              <a:buChar char="§"/>
            </a:pPr>
            <a:endParaRPr lang="en-US" altLang="en-US" sz="2000" dirty="0">
              <a:solidFill>
                <a:srgbClr val="000000"/>
              </a:solidFill>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lang="en-US" altLang="en-US" sz="2000" dirty="0">
                <a:solidFill>
                  <a:srgbClr val="000000"/>
                </a:solidFill>
                <a:cs typeface="Arial" panose="020B0604020202020204" pitchFamily="34" charset="0"/>
              </a:rPr>
              <a:t>The 2022/23 budget holds the increase in the District’s portion of property taxes to 3%.</a:t>
            </a:r>
          </a:p>
          <a:p>
            <a:pPr marL="625475" lvl="2" indent="-393700" eaLnBrk="0" fontAlgn="base" hangingPunct="0">
              <a:spcBef>
                <a:spcPct val="0"/>
              </a:spcBef>
              <a:spcAft>
                <a:spcPct val="0"/>
              </a:spcAft>
              <a:buFont typeface="Wingdings" pitchFamily="2" charset="2"/>
              <a:buChar char="§"/>
            </a:pPr>
            <a:endParaRPr lang="en-US" altLang="en-US" sz="2000" dirty="0">
              <a:solidFill>
                <a:srgbClr val="000000"/>
              </a:solidFill>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lang="en-US" altLang="en-US" sz="2000" dirty="0">
                <a:solidFill>
                  <a:srgbClr val="000000"/>
                </a:solidFill>
                <a:cs typeface="Arial" panose="020B0604020202020204" pitchFamily="34" charset="0"/>
              </a:rPr>
              <a:t>There are no major one-time items in the upcoming fiscal year.  The funding for the Ambler Parking Lot and Radio Systems upgrade occurred in previous fiscal years.</a:t>
            </a:r>
          </a:p>
        </p:txBody>
      </p:sp>
      <p:sp>
        <p:nvSpPr>
          <p:cNvPr id="4" name="Slide Number Placeholder 3">
            <a:extLst>
              <a:ext uri="{FF2B5EF4-FFF2-40B4-BE49-F238E27FC236}">
                <a16:creationId xmlns:a16="http://schemas.microsoft.com/office/drawing/2014/main" id="{84F6AB84-B99A-4465-AD79-E3E81E00C971}"/>
              </a:ext>
            </a:extLst>
          </p:cNvPr>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690E21B-B60E-43A2-9837-2492E6F9354C}" type="slidenum">
              <a:rPr lang="en-US" smtClean="0"/>
              <a:pPr algn="r"/>
              <a:t>2</a:t>
            </a:fld>
            <a:endParaRPr lang="en-US" dirty="0"/>
          </a:p>
        </p:txBody>
      </p:sp>
    </p:spTree>
    <p:extLst>
      <p:ext uri="{BB962C8B-B14F-4D97-AF65-F5344CB8AC3E}">
        <p14:creationId xmlns:p14="http://schemas.microsoft.com/office/powerpoint/2010/main" val="4284945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590800"/>
            <a:ext cx="6324600" cy="2362200"/>
          </a:xfrm>
          <a:solidFill>
            <a:schemeClr val="accent5">
              <a:lumMod val="20000"/>
              <a:lumOff val="80000"/>
            </a:schemeClr>
          </a:solidFill>
        </p:spPr>
        <p:txBody>
          <a:bodyPr vert="horz" lIns="91440" tIns="45720" rIns="91440" bIns="45720" rtlCol="0" anchor="ctr">
            <a:normAutofit/>
          </a:bodyPr>
          <a:lstStyle/>
          <a:p>
            <a:pPr>
              <a:spcBef>
                <a:spcPct val="20000"/>
              </a:spcBef>
            </a:pPr>
            <a:r>
              <a:rPr lang="en-US" sz="3200" i="1" dirty="0">
                <a:latin typeface="Calibri" pitchFamily="34" charset="0"/>
                <a:ea typeface="+mn-ea"/>
                <a:cs typeface="+mn-cs"/>
              </a:rPr>
              <a:t>Motion to adopt the proposed budget for Fiscal Year 2023/24.</a:t>
            </a:r>
          </a:p>
        </p:txBody>
      </p:sp>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20</a:t>
            </a:fld>
            <a:endParaRPr lang="en-US"/>
          </a:p>
        </p:txBody>
      </p:sp>
      <p:sp>
        <p:nvSpPr>
          <p:cNvPr id="5" name="Title 1"/>
          <p:cNvSpPr txBox="1">
            <a:spLocks/>
          </p:cNvSpPr>
          <p:nvPr/>
        </p:nvSpPr>
        <p:spPr>
          <a:xfrm>
            <a:off x="304800" y="533400"/>
            <a:ext cx="8534400" cy="136242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a:ln>
                  <a:noFill/>
                </a:ln>
                <a:solidFill>
                  <a:schemeClr val="dk1"/>
                </a:solidFill>
                <a:effectLst/>
                <a:uLnTx/>
                <a:uFillTx/>
                <a:latin typeface="Calibri"/>
                <a:ea typeface="Calibri"/>
                <a:cs typeface="Calibri"/>
                <a:sym typeface="Calibri"/>
              </a:rPr>
              <a:t>Sixth Taxing District Commissioners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a:extLst>
              <a:ext uri="{FF2B5EF4-FFF2-40B4-BE49-F238E27FC236}">
                <a16:creationId xmlns:a16="http://schemas.microsoft.com/office/drawing/2014/main" id="{CA7DA518-07A7-4F40-A880-C39774371211}"/>
              </a:ext>
            </a:extLst>
          </p:cNvPr>
          <p:cNvSpPr txBox="1"/>
          <p:nvPr/>
        </p:nvSpPr>
        <p:spPr>
          <a:xfrm>
            <a:off x="7543800" y="164068"/>
            <a:ext cx="1447800" cy="369332"/>
          </a:xfrm>
          <a:prstGeom prst="rect">
            <a:avLst/>
          </a:prstGeom>
          <a:solidFill>
            <a:schemeClr val="accent3">
              <a:lumMod val="60000"/>
              <a:lumOff val="40000"/>
            </a:schemeClr>
          </a:solidFill>
        </p:spPr>
        <p:txBody>
          <a:bodyPr wrap="square" rtlCol="0">
            <a:spAutoFit/>
          </a:bodyPr>
          <a:lstStyle/>
          <a:p>
            <a:r>
              <a:rPr lang="en-US" dirty="0"/>
              <a:t>FY 2023/24</a:t>
            </a:r>
          </a:p>
        </p:txBody>
      </p:sp>
    </p:spTree>
    <p:extLst>
      <p:ext uri="{BB962C8B-B14F-4D97-AF65-F5344CB8AC3E}">
        <p14:creationId xmlns:p14="http://schemas.microsoft.com/office/powerpoint/2010/main" val="77637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8386" y="2770985"/>
            <a:ext cx="4572000" cy="646331"/>
          </a:xfrm>
          <a:prstGeom prst="rect">
            <a:avLst/>
          </a:prstGeom>
        </p:spPr>
        <p:txBody>
          <a:bodyPr>
            <a:spAutoFit/>
          </a:bodyPr>
          <a:lstStyle/>
          <a:p>
            <a:r>
              <a:rPr lang="en-US" b="0" dirty="0">
                <a:effectLst/>
              </a:rPr>
              <a:t> </a:t>
            </a:r>
            <a:br>
              <a:rPr lang="en-US" b="0" dirty="0">
                <a:effectLst/>
              </a:rPr>
            </a:br>
            <a:endParaRPr lang="en-US" dirty="0"/>
          </a:p>
        </p:txBody>
      </p:sp>
      <p:sp>
        <p:nvSpPr>
          <p:cNvPr id="5" name="Title 1"/>
          <p:cNvSpPr txBox="1">
            <a:spLocks/>
          </p:cNvSpPr>
          <p:nvPr/>
        </p:nvSpPr>
        <p:spPr>
          <a:xfrm>
            <a:off x="457200" y="274638"/>
            <a:ext cx="8229600" cy="1143000"/>
          </a:xfrm>
          <a:prstGeom prst="rect">
            <a:avLst/>
          </a:prstGeom>
        </p:spPr>
        <p:txBody>
          <a:bodyP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Financial</a:t>
            </a:r>
            <a:r>
              <a:rPr kumimoji="0" lang="en-US" sz="4400" b="0" i="0" u="none" strike="noStrike" kern="1200" cap="none" spc="0" normalizeH="0" noProof="0" dirty="0">
                <a:ln>
                  <a:noFill/>
                </a:ln>
                <a:solidFill>
                  <a:schemeClr val="tx1"/>
                </a:solidFill>
                <a:effectLst/>
                <a:uLnTx/>
                <a:uFillTx/>
                <a:latin typeface="+mj-lt"/>
                <a:ea typeface="+mj-ea"/>
                <a:cs typeface="+mj-cs"/>
              </a:rPr>
              <a:t> Review Topics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3</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582007545"/>
              </p:ext>
            </p:extLst>
          </p:nvPr>
        </p:nvGraphicFramePr>
        <p:xfrm>
          <a:off x="838200" y="1945640"/>
          <a:ext cx="7391402" cy="1864360"/>
        </p:xfrm>
        <a:graphic>
          <a:graphicData uri="http://schemas.openxmlformats.org/drawingml/2006/table">
            <a:tbl>
              <a:tblPr firstRow="1" bandRow="1">
                <a:tableStyleId>{5C22544A-7EE6-4342-B048-85BDC9FD1C3A}</a:tableStyleId>
              </a:tblPr>
              <a:tblGrid>
                <a:gridCol w="4848122">
                  <a:extLst>
                    <a:ext uri="{9D8B030D-6E8A-4147-A177-3AD203B41FA5}">
                      <a16:colId xmlns:a16="http://schemas.microsoft.com/office/drawing/2014/main" val="20000"/>
                    </a:ext>
                  </a:extLst>
                </a:gridCol>
                <a:gridCol w="1033207">
                  <a:extLst>
                    <a:ext uri="{9D8B030D-6E8A-4147-A177-3AD203B41FA5}">
                      <a16:colId xmlns:a16="http://schemas.microsoft.com/office/drawing/2014/main" val="20001"/>
                    </a:ext>
                  </a:extLst>
                </a:gridCol>
                <a:gridCol w="1510073">
                  <a:extLst>
                    <a:ext uri="{9D8B030D-6E8A-4147-A177-3AD203B41FA5}">
                      <a16:colId xmlns:a16="http://schemas.microsoft.com/office/drawing/2014/main" val="20002"/>
                    </a:ext>
                  </a:extLst>
                </a:gridCol>
              </a:tblGrid>
              <a:tr h="492760">
                <a:tc>
                  <a:txBody>
                    <a:bodyPr/>
                    <a:lstStyle/>
                    <a:p>
                      <a:r>
                        <a:rPr lang="en-US" sz="2000" u="sng" dirty="0">
                          <a:solidFill>
                            <a:schemeClr val="tx1"/>
                          </a:solidFill>
                        </a:rPr>
                        <a:t>Section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u="sng" dirty="0">
                          <a:solidFill>
                            <a:schemeClr val="tx1"/>
                          </a:solidFill>
                        </a:rPr>
                        <a:t>Slide</a:t>
                      </a:r>
                      <a:r>
                        <a:rPr lang="en-US" sz="2000" u="sng" baseline="0" dirty="0">
                          <a:solidFill>
                            <a:schemeClr val="tx1"/>
                          </a:solidFill>
                        </a:rPr>
                        <a:t>s</a:t>
                      </a:r>
                      <a:endParaRPr lang="en-US" sz="2000" u="sng"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u="sng" dirty="0">
                          <a:solidFill>
                            <a:schemeClr val="tx1"/>
                          </a:solidFill>
                        </a:rPr>
                        <a:t>Color code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cap="none" normalizeH="0" baseline="0" dirty="0">
                          <a:ln>
                            <a:noFill/>
                          </a:ln>
                          <a:solidFill>
                            <a:srgbClr val="000000"/>
                          </a:solidFill>
                          <a:effectLst/>
                          <a:cs typeface="Arial" panose="020B0604020202020204" pitchFamily="34" charset="0"/>
                        </a:rPr>
                        <a:t>Fiscal Year 2021-22 Audited Results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solidFill>
                            <a:schemeClr val="tx1"/>
                          </a:solidFill>
                        </a:rPr>
                        <a:t>4-9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t>FY 2021/22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1"/>
                  </a:ext>
                </a:extLst>
              </a:tr>
              <a:tr h="370840">
                <a:tc>
                  <a:txBody>
                    <a:bodyPr/>
                    <a:lstStyle/>
                    <a:p>
                      <a:r>
                        <a:rPr lang="en-US" sz="2400" dirty="0">
                          <a:solidFill>
                            <a:schemeClr val="tx1"/>
                          </a:solidFill>
                        </a:rPr>
                        <a:t>Fiscal Year 2022-23 YTD and Forecast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solidFill>
                            <a:schemeClr val="tx1"/>
                          </a:solidFill>
                        </a:rPr>
                        <a:t>10-12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t>FY 2022/23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2"/>
                  </a:ext>
                </a:extLst>
              </a:tr>
              <a:tr h="370840">
                <a:tc>
                  <a:txBody>
                    <a:bodyPr/>
                    <a:lstStyle/>
                    <a:p>
                      <a:r>
                        <a:rPr lang="en-US" sz="2400" dirty="0">
                          <a:solidFill>
                            <a:schemeClr val="tx1"/>
                          </a:solidFill>
                        </a:rPr>
                        <a:t>Fiscal Year 2023-24 Proposed Budget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a:solidFill>
                            <a:schemeClr val="tx1"/>
                          </a:solidFill>
                        </a:rPr>
                        <a:t>13-20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t>FY 2023/24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3"/>
                  </a:ext>
                </a:extLst>
              </a:tr>
            </a:tbl>
          </a:graphicData>
        </a:graphic>
      </p:graphicFrame>
      <p:sp>
        <p:nvSpPr>
          <p:cNvPr id="12" name="TextBox 11"/>
          <p:cNvSpPr txBox="1"/>
          <p:nvPr/>
        </p:nvSpPr>
        <p:spPr>
          <a:xfrm>
            <a:off x="990600" y="4763869"/>
            <a:ext cx="7010400" cy="923330"/>
          </a:xfrm>
          <a:prstGeom prst="rect">
            <a:avLst/>
          </a:prstGeom>
          <a:noFill/>
        </p:spPr>
        <p:txBody>
          <a:bodyPr wrap="square" rtlCol="0">
            <a:spAutoFit/>
          </a:bodyPr>
          <a:lstStyle/>
          <a:p>
            <a:r>
              <a:rPr lang="en-US" dirty="0"/>
              <a:t>Note:  This material covers three fiscal years.  See color coded box on upper right corner of each slide to identify the fiscal year being addressed on the slide.</a:t>
            </a:r>
          </a:p>
        </p:txBody>
      </p:sp>
    </p:spTree>
    <p:extLst>
      <p:ext uri="{BB962C8B-B14F-4D97-AF65-F5344CB8AC3E}">
        <p14:creationId xmlns:p14="http://schemas.microsoft.com/office/powerpoint/2010/main" val="3982923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8386" y="2770985"/>
            <a:ext cx="4572000" cy="646331"/>
          </a:xfrm>
          <a:prstGeom prst="rect">
            <a:avLst/>
          </a:prstGeom>
        </p:spPr>
        <p:txBody>
          <a:bodyPr>
            <a:spAutoFit/>
          </a:bodyPr>
          <a:lstStyle/>
          <a:p>
            <a:r>
              <a:rPr lang="en-US" b="0" dirty="0">
                <a:effectLst/>
              </a:rPr>
              <a:t> </a:t>
            </a:r>
            <a:br>
              <a:rPr lang="en-US" b="0" dirty="0">
                <a:effectLst/>
              </a:rPr>
            </a:br>
            <a:endParaRPr lang="en-US" dirty="0"/>
          </a:p>
        </p:txBody>
      </p:sp>
      <p:sp>
        <p:nvSpPr>
          <p:cNvPr id="4" name="Rectangle 1"/>
          <p:cNvSpPr>
            <a:spLocks noChangeArrowheads="1"/>
          </p:cNvSpPr>
          <p:nvPr/>
        </p:nvSpPr>
        <p:spPr bwMode="auto">
          <a:xfrm>
            <a:off x="304800" y="1676400"/>
            <a:ext cx="7315199"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kumimoji="0" lang="en-US" altLang="en-US" sz="3200" b="0" i="0" u="none" strike="noStrike" cap="none" normalizeH="0" baseline="0" dirty="0">
                <a:ln>
                  <a:noFill/>
                </a:ln>
                <a:solidFill>
                  <a:srgbClr val="000000"/>
                </a:solidFill>
                <a:effectLst/>
                <a:cs typeface="Arial" panose="020B0604020202020204" pitchFamily="34" charset="0"/>
              </a:rPr>
              <a:t>Fiscal Year 2021-22 Audited Results</a:t>
            </a:r>
          </a:p>
          <a:p>
            <a:pPr marL="625475" lvl="2" indent="-393700" eaLnBrk="0" fontAlgn="base" hangingPunct="0">
              <a:spcBef>
                <a:spcPct val="0"/>
              </a:spcBef>
              <a:spcAft>
                <a:spcPct val="0"/>
              </a:spcAft>
              <a:buFont typeface="Wingdings" pitchFamily="2" charset="2"/>
              <a:buChar char="§"/>
            </a:pPr>
            <a:endParaRPr kumimoji="0" lang="en-US" altLang="en-US" sz="3200" b="0" i="0" u="none" strike="noStrike" cap="none" normalizeH="0" baseline="0" dirty="0">
              <a:ln>
                <a:noFill/>
              </a:ln>
              <a:solidFill>
                <a:srgbClr val="000000"/>
              </a:solidFill>
              <a:effectLst/>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kumimoji="0" lang="en-US" altLang="en-US" sz="3200" b="0" i="0" u="none" strike="noStrike" cap="none" normalizeH="0" baseline="0" dirty="0">
                <a:ln>
                  <a:noFill/>
                </a:ln>
                <a:solidFill>
                  <a:schemeClr val="bg1">
                    <a:lumMod val="65000"/>
                  </a:schemeClr>
                </a:solidFill>
                <a:effectLst/>
                <a:cs typeface="Arial" panose="020B0604020202020204" pitchFamily="34" charset="0"/>
              </a:rPr>
              <a:t>Fiscal Year 2022-23 YTD</a:t>
            </a:r>
            <a:r>
              <a:rPr kumimoji="0" lang="en-US" altLang="en-US" sz="3200" b="0" i="0" u="none" strike="noStrike" cap="none" normalizeH="0" dirty="0">
                <a:ln>
                  <a:noFill/>
                </a:ln>
                <a:solidFill>
                  <a:schemeClr val="bg1">
                    <a:lumMod val="65000"/>
                  </a:schemeClr>
                </a:solidFill>
                <a:effectLst/>
                <a:cs typeface="Arial" panose="020B0604020202020204" pitchFamily="34" charset="0"/>
              </a:rPr>
              <a:t> and Forecast</a:t>
            </a:r>
          </a:p>
          <a:p>
            <a:pPr marL="625475" lvl="2" indent="-393700" eaLnBrk="0" fontAlgn="base" hangingPunct="0">
              <a:spcBef>
                <a:spcPct val="0"/>
              </a:spcBef>
              <a:spcAft>
                <a:spcPct val="0"/>
              </a:spcAft>
              <a:buFont typeface="Wingdings" pitchFamily="2" charset="2"/>
              <a:buChar char="§"/>
            </a:pPr>
            <a:endParaRPr lang="en-US" altLang="en-US" sz="3200" dirty="0">
              <a:solidFill>
                <a:schemeClr val="bg1">
                  <a:lumMod val="65000"/>
                </a:schemeClr>
              </a:solidFill>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lang="en-US" altLang="en-US" sz="3200" dirty="0">
                <a:solidFill>
                  <a:schemeClr val="bg1">
                    <a:lumMod val="65000"/>
                  </a:schemeClr>
                </a:solidFill>
                <a:cs typeface="Arial" panose="020B0604020202020204" pitchFamily="34" charset="0"/>
              </a:rPr>
              <a:t>Fiscal Year 2023-24 Proposed Budget</a:t>
            </a:r>
            <a:endParaRPr kumimoji="0" lang="en-US" altLang="en-US" b="0" i="0" u="none" strike="noStrike" cap="none" normalizeH="0" baseline="0" dirty="0">
              <a:ln>
                <a:noFill/>
              </a:ln>
              <a:solidFill>
                <a:schemeClr val="bg1">
                  <a:lumMod val="65000"/>
                </a:schemeClr>
              </a:solidFill>
              <a:effectLst/>
              <a:latin typeface="Arial" panose="020B0604020202020204" pitchFamily="34" charset="0"/>
            </a:endParaRPr>
          </a:p>
        </p:txBody>
      </p:sp>
      <p:sp>
        <p:nvSpPr>
          <p:cNvPr id="5" name="Title 1"/>
          <p:cNvSpPr txBox="1">
            <a:spLocks/>
          </p:cNvSpPr>
          <p:nvPr/>
        </p:nvSpPr>
        <p:spPr>
          <a:xfrm>
            <a:off x="457200" y="381000"/>
            <a:ext cx="8229600" cy="1143000"/>
          </a:xfrm>
          <a:prstGeom prst="rect">
            <a:avLst/>
          </a:prstGeom>
        </p:spPr>
        <p:txBody>
          <a:bodyP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mj-lt"/>
                <a:ea typeface="+mj-ea"/>
                <a:cs typeface="+mj-cs"/>
              </a:rPr>
              <a:t>Financial</a:t>
            </a:r>
            <a:r>
              <a:rPr kumimoji="0" lang="en-US" sz="4000" b="0" i="0" u="none" strike="noStrike" kern="1200" cap="none" spc="0" normalizeH="0" noProof="0" dirty="0">
                <a:ln>
                  <a:noFill/>
                </a:ln>
                <a:solidFill>
                  <a:schemeClr val="tx1"/>
                </a:solidFill>
                <a:effectLst/>
                <a:uLnTx/>
                <a:uFillTx/>
                <a:latin typeface="+mj-lt"/>
                <a:ea typeface="+mj-ea"/>
                <a:cs typeface="+mj-cs"/>
              </a:rPr>
              <a:t> Review Topics</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4</a:t>
            </a:fld>
            <a:endParaRPr lang="en-US" dirty="0"/>
          </a:p>
        </p:txBody>
      </p:sp>
      <p:sp>
        <p:nvSpPr>
          <p:cNvPr id="7" name="TextBox 6"/>
          <p:cNvSpPr txBox="1"/>
          <p:nvPr/>
        </p:nvSpPr>
        <p:spPr>
          <a:xfrm>
            <a:off x="7467600" y="2057400"/>
            <a:ext cx="1447800" cy="369332"/>
          </a:xfrm>
          <a:prstGeom prst="rect">
            <a:avLst/>
          </a:prstGeom>
          <a:solidFill>
            <a:schemeClr val="accent6">
              <a:lumMod val="60000"/>
              <a:lumOff val="40000"/>
            </a:schemeClr>
          </a:solidFill>
        </p:spPr>
        <p:txBody>
          <a:bodyPr wrap="square" rtlCol="0">
            <a:spAutoFit/>
          </a:bodyPr>
          <a:lstStyle/>
          <a:p>
            <a:r>
              <a:rPr lang="en-US" dirty="0"/>
              <a:t>FY 2021/22</a:t>
            </a:r>
          </a:p>
        </p:txBody>
      </p:sp>
    </p:spTree>
    <p:extLst>
      <p:ext uri="{BB962C8B-B14F-4D97-AF65-F5344CB8AC3E}">
        <p14:creationId xmlns:p14="http://schemas.microsoft.com/office/powerpoint/2010/main" val="398292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7500"/>
          </a:bodyPr>
          <a:lstStyle/>
          <a:p>
            <a:pPr algn="l"/>
            <a:r>
              <a:rPr lang="en-US" sz="4000" dirty="0"/>
              <a:t>Fiscal Year 2021-22 Audit</a:t>
            </a:r>
          </a:p>
        </p:txBody>
      </p:sp>
      <p:sp>
        <p:nvSpPr>
          <p:cNvPr id="3" name="Content Placeholder 2"/>
          <p:cNvSpPr>
            <a:spLocks noGrp="1"/>
          </p:cNvSpPr>
          <p:nvPr>
            <p:ph idx="1"/>
          </p:nvPr>
        </p:nvSpPr>
        <p:spPr>
          <a:xfrm>
            <a:off x="304800" y="1570037"/>
            <a:ext cx="8458200" cy="4525963"/>
          </a:xfrm>
        </p:spPr>
        <p:txBody>
          <a:bodyPr>
            <a:noAutofit/>
          </a:bodyPr>
          <a:lstStyle/>
          <a:p>
            <a:pPr marL="625475" lvl="2" indent="-393700" eaLnBrk="0" fontAlgn="base" hangingPunct="0">
              <a:spcBef>
                <a:spcPct val="0"/>
              </a:spcBef>
              <a:spcAft>
                <a:spcPct val="0"/>
              </a:spcAft>
              <a:buFont typeface="Wingdings" pitchFamily="2" charset="2"/>
              <a:buChar char="§"/>
            </a:pPr>
            <a:r>
              <a:rPr lang="en-US" altLang="en-US" sz="2000" dirty="0">
                <a:solidFill>
                  <a:srgbClr val="000000"/>
                </a:solidFill>
                <a:cs typeface="Arial" panose="020B0604020202020204" pitchFamily="34" charset="0"/>
              </a:rPr>
              <a:t>District financial statements are audited</a:t>
            </a:r>
          </a:p>
          <a:p>
            <a:pPr marL="625475" lvl="2" indent="-393700" eaLnBrk="0" fontAlgn="base" hangingPunct="0">
              <a:spcBef>
                <a:spcPct val="0"/>
              </a:spcBef>
              <a:spcAft>
                <a:spcPct val="0"/>
              </a:spcAft>
              <a:buFont typeface="Wingdings" pitchFamily="2" charset="2"/>
              <a:buChar char="§"/>
            </a:pPr>
            <a:endParaRPr lang="en-US" altLang="en-US" sz="2000" dirty="0">
              <a:solidFill>
                <a:srgbClr val="000000"/>
              </a:solidFill>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lang="en-US" altLang="en-US" sz="2000" dirty="0">
                <a:solidFill>
                  <a:srgbClr val="000000"/>
                </a:solidFill>
                <a:cs typeface="Arial" panose="020B0604020202020204" pitchFamily="34" charset="0"/>
              </a:rPr>
              <a:t>Independent Auditor is O’Connor Davies, LLP in Stamford, CT.</a:t>
            </a:r>
          </a:p>
          <a:p>
            <a:pPr marL="625475" lvl="2" indent="-393700" eaLnBrk="0" fontAlgn="base" hangingPunct="0">
              <a:spcBef>
                <a:spcPct val="0"/>
              </a:spcBef>
              <a:spcAft>
                <a:spcPct val="0"/>
              </a:spcAft>
              <a:buFont typeface="Wingdings" pitchFamily="2" charset="2"/>
              <a:buChar char="§"/>
            </a:pPr>
            <a:endParaRPr lang="en-US" altLang="en-US" sz="2000" dirty="0">
              <a:solidFill>
                <a:srgbClr val="000000"/>
              </a:solidFill>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lang="en-US" altLang="en-US" sz="2000" dirty="0">
                <a:solidFill>
                  <a:srgbClr val="000000"/>
                </a:solidFill>
                <a:cs typeface="Arial" panose="020B0604020202020204" pitchFamily="34" charset="0"/>
              </a:rPr>
              <a:t>Results of audit:  Clean, unqualified opinion</a:t>
            </a:r>
          </a:p>
          <a:p>
            <a:pPr marL="625475" lvl="2" indent="-393700" eaLnBrk="0" fontAlgn="base" hangingPunct="0">
              <a:spcBef>
                <a:spcPct val="0"/>
              </a:spcBef>
              <a:spcAft>
                <a:spcPct val="0"/>
              </a:spcAft>
              <a:buFont typeface="Wingdings" pitchFamily="2" charset="2"/>
              <a:buChar char="§"/>
            </a:pPr>
            <a:endParaRPr lang="en-US" altLang="en-US" sz="2000" dirty="0">
              <a:solidFill>
                <a:srgbClr val="000000"/>
              </a:solidFill>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lang="en-US" altLang="en-US" sz="2000" dirty="0">
                <a:solidFill>
                  <a:srgbClr val="000000"/>
                </a:solidFill>
                <a:cs typeface="Arial" panose="020B0604020202020204" pitchFamily="34" charset="0"/>
              </a:rPr>
              <a:t>Audited financial statements are available to the public at the Rowayton Library, at the District Treasurer’s office or on the District’s web site (</a:t>
            </a:r>
            <a:r>
              <a:rPr lang="en-US" altLang="en-US" sz="2000" dirty="0">
                <a:solidFill>
                  <a:srgbClr val="000000"/>
                </a:solidFill>
                <a:cs typeface="Arial" panose="020B0604020202020204" pitchFamily="34" charset="0"/>
                <a:hlinkClick r:id="rId3"/>
              </a:rPr>
              <a:t>www.Rowayton6TD.com</a:t>
            </a:r>
            <a:r>
              <a:rPr lang="en-US" altLang="en-US" sz="2000" dirty="0">
                <a:solidFill>
                  <a:srgbClr val="000000"/>
                </a:solidFill>
                <a:cs typeface="Arial" panose="020B0604020202020204" pitchFamily="34" charset="0"/>
              </a:rPr>
              <a:t>).  The June 30, 2022 audit will be posted shortly.</a:t>
            </a:r>
          </a:p>
          <a:p>
            <a:pPr marL="625475" lvl="2" indent="-393700" eaLnBrk="0" fontAlgn="base" hangingPunct="0">
              <a:spcBef>
                <a:spcPct val="0"/>
              </a:spcBef>
              <a:spcAft>
                <a:spcPct val="0"/>
              </a:spcAft>
              <a:buFont typeface="Wingdings" pitchFamily="2" charset="2"/>
              <a:buChar char="§"/>
            </a:pPr>
            <a:endParaRPr lang="en-US" altLang="en-US" sz="2000" dirty="0">
              <a:solidFill>
                <a:srgbClr val="000000"/>
              </a:solidFill>
              <a:cs typeface="Arial" panose="020B0604020202020204" pitchFamily="34" charset="0"/>
            </a:endParaRPr>
          </a:p>
          <a:p>
            <a:pPr marL="625475" lvl="2" indent="-393700" eaLnBrk="0" fontAlgn="base" hangingPunct="0">
              <a:spcBef>
                <a:spcPct val="0"/>
              </a:spcBef>
              <a:spcAft>
                <a:spcPct val="0"/>
              </a:spcAft>
              <a:buFont typeface="Wingdings" pitchFamily="2" charset="2"/>
              <a:buChar char="§"/>
            </a:pPr>
            <a:r>
              <a:rPr lang="en-US" altLang="en-US" sz="2000" dirty="0">
                <a:solidFill>
                  <a:srgbClr val="000000"/>
                </a:solidFill>
                <a:cs typeface="Arial" panose="020B0604020202020204" pitchFamily="34" charset="0"/>
              </a:rPr>
              <a:t>The audit includes all of the District’s activities, but the remainder of this presentation excludes the Train Station Parking financials which must be kept separate from District finances under the terms of our lease with the CT Department of Transportation.</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5</a:t>
            </a:fld>
            <a:endParaRPr lang="en-US" dirty="0"/>
          </a:p>
        </p:txBody>
      </p:sp>
      <p:sp>
        <p:nvSpPr>
          <p:cNvPr id="7" name="TextBox 6"/>
          <p:cNvSpPr txBox="1"/>
          <p:nvPr/>
        </p:nvSpPr>
        <p:spPr>
          <a:xfrm>
            <a:off x="7467600" y="228600"/>
            <a:ext cx="1447800" cy="369332"/>
          </a:xfrm>
          <a:prstGeom prst="rect">
            <a:avLst/>
          </a:prstGeom>
          <a:solidFill>
            <a:schemeClr val="accent6">
              <a:lumMod val="60000"/>
              <a:lumOff val="40000"/>
            </a:schemeClr>
          </a:solidFill>
        </p:spPr>
        <p:txBody>
          <a:bodyPr wrap="square" rtlCol="0">
            <a:spAutoFit/>
          </a:bodyPr>
          <a:lstStyle/>
          <a:p>
            <a:r>
              <a:rPr lang="en-US" dirty="0"/>
              <a:t>FY 2021/22</a:t>
            </a:r>
          </a:p>
        </p:txBody>
      </p:sp>
    </p:spTree>
    <p:extLst>
      <p:ext uri="{BB962C8B-B14F-4D97-AF65-F5344CB8AC3E}">
        <p14:creationId xmlns:p14="http://schemas.microsoft.com/office/powerpoint/2010/main" val="135002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7500"/>
          </a:bodyPr>
          <a:lstStyle/>
          <a:p>
            <a:pPr algn="l"/>
            <a:r>
              <a:rPr lang="en-US" sz="4000" dirty="0"/>
              <a:t>Summary of 2021/22 Results</a:t>
            </a:r>
          </a:p>
        </p:txBody>
      </p:sp>
      <p:sp>
        <p:nvSpPr>
          <p:cNvPr id="6" name="Slide Number Placeholder 3"/>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90E21B-B60E-43A2-9837-2492E6F9354C}"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1"/>
          <p:cNvSpPr txBox="1">
            <a:spLocks noChangeArrowheads="1"/>
          </p:cNvSpPr>
          <p:nvPr/>
        </p:nvSpPr>
        <p:spPr bwMode="auto">
          <a:xfrm>
            <a:off x="457200" y="5043101"/>
            <a:ext cx="8229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25475" lvl="2" indent="-393700" eaLnBrk="0" fontAlgn="base" hangingPunct="0">
              <a:spcBef>
                <a:spcPct val="0"/>
              </a:spcBef>
              <a:spcAft>
                <a:spcPct val="0"/>
              </a:spcAft>
              <a:buFont typeface="Wingdings" pitchFamily="2" charset="2"/>
              <a:buChar char="§"/>
            </a:pPr>
            <a:r>
              <a:rPr lang="en-US" altLang="en-US" sz="1800" dirty="0">
                <a:solidFill>
                  <a:srgbClr val="000000"/>
                </a:solidFill>
                <a:cs typeface="Arial" panose="020B0604020202020204" pitchFamily="34" charset="0"/>
              </a:rPr>
              <a:t>District operating expenses plus the transfers to the Capital Fund exceeded revenues by $134,428 in fiscal year 2021/22.  </a:t>
            </a:r>
          </a:p>
          <a:p>
            <a:pPr marL="625475" lvl="2" indent="-393700" eaLnBrk="0" fontAlgn="base" hangingPunct="0">
              <a:spcBef>
                <a:spcPct val="0"/>
              </a:spcBef>
              <a:spcAft>
                <a:spcPct val="0"/>
              </a:spcAft>
              <a:buFont typeface="Wingdings" pitchFamily="2" charset="2"/>
              <a:buChar char="§"/>
            </a:pPr>
            <a:r>
              <a:rPr lang="en-US" altLang="en-US" sz="1800" dirty="0">
                <a:solidFill>
                  <a:srgbClr val="000000"/>
                </a:solidFill>
                <a:cs typeface="Arial" panose="020B0604020202020204" pitchFamily="34" charset="0"/>
              </a:rPr>
              <a:t>This net amount decreases our unrestricted fund balance which can be used to defray future taxes provided we maintain the fund balance is above the 10% - 15% of expenditures recommended by the auditors.</a:t>
            </a:r>
          </a:p>
        </p:txBody>
      </p:sp>
      <p:sp>
        <p:nvSpPr>
          <p:cNvPr id="8" name="TextBox 7">
            <a:extLst>
              <a:ext uri="{FF2B5EF4-FFF2-40B4-BE49-F238E27FC236}">
                <a16:creationId xmlns:a16="http://schemas.microsoft.com/office/drawing/2014/main" id="{FAAA643F-F287-47B7-A883-0EA67C7C2D61}"/>
              </a:ext>
            </a:extLst>
          </p:cNvPr>
          <p:cNvSpPr txBox="1"/>
          <p:nvPr/>
        </p:nvSpPr>
        <p:spPr>
          <a:xfrm>
            <a:off x="7467600" y="228600"/>
            <a:ext cx="1447800" cy="369332"/>
          </a:xfrm>
          <a:prstGeom prst="rect">
            <a:avLst/>
          </a:prstGeom>
          <a:solidFill>
            <a:schemeClr val="accent6">
              <a:lumMod val="60000"/>
              <a:lumOff val="40000"/>
            </a:schemeClr>
          </a:solidFill>
        </p:spPr>
        <p:txBody>
          <a:bodyPr wrap="square" rtlCol="0">
            <a:spAutoFit/>
          </a:bodyPr>
          <a:lstStyle/>
          <a:p>
            <a:r>
              <a:rPr lang="en-US" dirty="0"/>
              <a:t>FY 2021/22</a:t>
            </a:r>
          </a:p>
        </p:txBody>
      </p:sp>
      <p:graphicFrame>
        <p:nvGraphicFramePr>
          <p:cNvPr id="4" name="Object 3">
            <a:extLst>
              <a:ext uri="{FF2B5EF4-FFF2-40B4-BE49-F238E27FC236}">
                <a16:creationId xmlns:a16="http://schemas.microsoft.com/office/drawing/2014/main" id="{B5A6F4FD-2888-4269-A1F0-D25204369027}"/>
              </a:ext>
            </a:extLst>
          </p:cNvPr>
          <p:cNvGraphicFramePr>
            <a:graphicFrameLocks noChangeAspect="1"/>
          </p:cNvGraphicFramePr>
          <p:nvPr>
            <p:extLst>
              <p:ext uri="{D42A27DB-BD31-4B8C-83A1-F6EECF244321}">
                <p14:modId xmlns:p14="http://schemas.microsoft.com/office/powerpoint/2010/main" val="462107514"/>
              </p:ext>
            </p:extLst>
          </p:nvPr>
        </p:nvGraphicFramePr>
        <p:xfrm>
          <a:off x="939800" y="1295400"/>
          <a:ext cx="7813675" cy="3756025"/>
        </p:xfrm>
        <a:graphic>
          <a:graphicData uri="http://schemas.openxmlformats.org/presentationml/2006/ole">
            <mc:AlternateContent xmlns:mc="http://schemas.openxmlformats.org/markup-compatibility/2006">
              <mc:Choice xmlns:v="urn:schemas-microsoft-com:vml" Requires="v">
                <p:oleObj name="Worksheet" r:id="rId2" imgW="5800693" imgH="2657616" progId="Excel.Sheet.12">
                  <p:embed/>
                </p:oleObj>
              </mc:Choice>
              <mc:Fallback>
                <p:oleObj name="Worksheet" r:id="rId2" imgW="5800693" imgH="2657616" progId="Excel.Sheet.12">
                  <p:embed/>
                  <p:pic>
                    <p:nvPicPr>
                      <p:cNvPr id="4" name="Object 3">
                        <a:extLst>
                          <a:ext uri="{FF2B5EF4-FFF2-40B4-BE49-F238E27FC236}">
                            <a16:creationId xmlns:a16="http://schemas.microsoft.com/office/drawing/2014/main" id="{B5A6F4FD-2888-4269-A1F0-D25204369027}"/>
                          </a:ext>
                        </a:extLst>
                      </p:cNvPr>
                      <p:cNvPicPr>
                        <a:picLocks noChangeAspect="1" noChangeArrowheads="1"/>
                      </p:cNvPicPr>
                      <p:nvPr/>
                    </p:nvPicPr>
                    <p:blipFill>
                      <a:blip r:embed="rId3"/>
                      <a:srcRect/>
                      <a:stretch>
                        <a:fillRect/>
                      </a:stretch>
                    </p:blipFill>
                    <p:spPr bwMode="auto">
                      <a:xfrm>
                        <a:off x="939800" y="1295400"/>
                        <a:ext cx="7813675" cy="3756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7500"/>
          </a:bodyPr>
          <a:lstStyle/>
          <a:p>
            <a:pPr algn="l"/>
            <a:r>
              <a:rPr lang="en-US" sz="4000" dirty="0"/>
              <a:t>Change in General Fund Balance</a:t>
            </a:r>
          </a:p>
        </p:txBody>
      </p:sp>
      <p:sp>
        <p:nvSpPr>
          <p:cNvPr id="4" name="Rectangle 1"/>
          <p:cNvSpPr>
            <a:spLocks noGrp="1" noChangeArrowheads="1"/>
          </p:cNvSpPr>
          <p:nvPr>
            <p:ph idx="1"/>
          </p:nvPr>
        </p:nvSpPr>
        <p:spPr bwMode="auto">
          <a:xfrm>
            <a:off x="609600" y="3807024"/>
            <a:ext cx="82296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625475" marR="0" lvl="2" indent="-393700" eaLnBrk="0" fontAlgn="base" hangingPunct="0">
              <a:lnSpc>
                <a:spcPct val="100000"/>
              </a:lnSpc>
              <a:spcBef>
                <a:spcPct val="0"/>
              </a:spcBef>
              <a:spcAft>
                <a:spcPct val="0"/>
              </a:spcAft>
              <a:buClrTx/>
              <a:buSzTx/>
              <a:buFont typeface="Wingdings" pitchFamily="2" charset="2"/>
              <a:buChar char="§"/>
              <a:tabLst/>
            </a:pPr>
            <a:r>
              <a:rPr lang="en-US" altLang="en-US" sz="2000" dirty="0">
                <a:solidFill>
                  <a:srgbClr val="000000"/>
                </a:solidFill>
                <a:cs typeface="Arial" panose="020B0604020202020204" pitchFamily="34" charset="0"/>
              </a:rPr>
              <a:t>The general fund balance is the amount by which assets exceed liabilities and represents our reserve for unforeseen expenditures.</a:t>
            </a:r>
          </a:p>
          <a:p>
            <a:pPr marL="625475" marR="0" lvl="2" indent="-393700" eaLnBrk="0" fontAlgn="base" hangingPunct="0">
              <a:lnSpc>
                <a:spcPct val="100000"/>
              </a:lnSpc>
              <a:spcBef>
                <a:spcPct val="0"/>
              </a:spcBef>
              <a:spcAft>
                <a:spcPct val="0"/>
              </a:spcAft>
              <a:buClrTx/>
              <a:buSzTx/>
              <a:buFont typeface="Wingdings" pitchFamily="2" charset="2"/>
              <a:buChar char="§"/>
              <a:tabLst/>
            </a:pPr>
            <a:endParaRPr lang="en-US" altLang="en-US" sz="2000" dirty="0">
              <a:solidFill>
                <a:srgbClr val="000000"/>
              </a:solidFill>
              <a:cs typeface="Arial" panose="020B0604020202020204" pitchFamily="34" charset="0"/>
            </a:endParaRPr>
          </a:p>
          <a:p>
            <a:pPr marL="625475" marR="0" lvl="2" indent="-393700" eaLnBrk="0" fontAlgn="base" hangingPunct="0">
              <a:lnSpc>
                <a:spcPct val="100000"/>
              </a:lnSpc>
              <a:spcBef>
                <a:spcPct val="0"/>
              </a:spcBef>
              <a:spcAft>
                <a:spcPct val="0"/>
              </a:spcAft>
              <a:buClrTx/>
              <a:buSzTx/>
              <a:buFont typeface="Wingdings" pitchFamily="2" charset="2"/>
              <a:buChar char="§"/>
              <a:tabLst/>
            </a:pPr>
            <a:r>
              <a:rPr lang="en-US" altLang="en-US" sz="2000" dirty="0">
                <a:solidFill>
                  <a:srgbClr val="000000"/>
                </a:solidFill>
                <a:cs typeface="Arial" panose="020B0604020202020204" pitchFamily="34" charset="0"/>
              </a:rPr>
              <a:t>The District’s general fund balance decreases by $134,428 from 6/30/21 to 6/30/22 reflecting the operating net income of $256,442 (Revenues $1,944,789 – Expenditures $1,688,367) less the Capital fund budget of $240,850 less a project added during 2021-2022 – Art Center Seawall for $150,000.</a:t>
            </a:r>
          </a:p>
        </p:txBody>
      </p:sp>
      <p:sp>
        <p:nvSpPr>
          <p:cNvPr id="10" name="Slide Number Placeholder 9"/>
          <p:cNvSpPr>
            <a:spLocks noGrp="1"/>
          </p:cNvSpPr>
          <p:nvPr>
            <p:ph type="sldNum" sz="quarter" idx="4294967295"/>
          </p:nvPr>
        </p:nvSpPr>
        <p:spPr>
          <a:xfrm>
            <a:off x="6553200" y="6356350"/>
            <a:ext cx="2133600" cy="365125"/>
          </a:xfrm>
          <a:prstGeom prst="rect">
            <a:avLst/>
          </a:prstGeom>
        </p:spPr>
        <p:txBody>
          <a:bodyPr/>
          <a:lstStyle/>
          <a:p>
            <a:pPr algn="r"/>
            <a:fld id="{6690E21B-B60E-43A2-9837-2492E6F9354C}" type="slidenum">
              <a:rPr lang="en-US" smtClean="0"/>
              <a:pPr algn="r"/>
              <a:t>7</a:t>
            </a:fld>
            <a:endParaRPr lang="en-US"/>
          </a:p>
        </p:txBody>
      </p:sp>
      <p:sp>
        <p:nvSpPr>
          <p:cNvPr id="9" name="TextBox 8">
            <a:extLst>
              <a:ext uri="{FF2B5EF4-FFF2-40B4-BE49-F238E27FC236}">
                <a16:creationId xmlns:a16="http://schemas.microsoft.com/office/drawing/2014/main" id="{8E55E8FF-A74F-4BED-BC3F-3E510F0004BA}"/>
              </a:ext>
            </a:extLst>
          </p:cNvPr>
          <p:cNvSpPr txBox="1"/>
          <p:nvPr/>
        </p:nvSpPr>
        <p:spPr>
          <a:xfrm>
            <a:off x="7467600" y="228600"/>
            <a:ext cx="1447800" cy="369332"/>
          </a:xfrm>
          <a:prstGeom prst="rect">
            <a:avLst/>
          </a:prstGeom>
          <a:solidFill>
            <a:schemeClr val="accent6">
              <a:lumMod val="60000"/>
              <a:lumOff val="40000"/>
            </a:schemeClr>
          </a:solidFill>
        </p:spPr>
        <p:txBody>
          <a:bodyPr wrap="square" rtlCol="0">
            <a:spAutoFit/>
          </a:bodyPr>
          <a:lstStyle/>
          <a:p>
            <a:r>
              <a:rPr lang="en-US" dirty="0"/>
              <a:t>FY 2021/22</a:t>
            </a:r>
          </a:p>
        </p:txBody>
      </p:sp>
      <p:graphicFrame>
        <p:nvGraphicFramePr>
          <p:cNvPr id="8" name="Object 7">
            <a:extLst>
              <a:ext uri="{FF2B5EF4-FFF2-40B4-BE49-F238E27FC236}">
                <a16:creationId xmlns:a16="http://schemas.microsoft.com/office/drawing/2014/main" id="{B48C5B6F-1845-BBF1-714B-709E1C00CBAB}"/>
              </a:ext>
            </a:extLst>
          </p:cNvPr>
          <p:cNvGraphicFramePr>
            <a:graphicFrameLocks noChangeAspect="1"/>
          </p:cNvGraphicFramePr>
          <p:nvPr>
            <p:extLst>
              <p:ext uri="{D42A27DB-BD31-4B8C-83A1-F6EECF244321}">
                <p14:modId xmlns:p14="http://schemas.microsoft.com/office/powerpoint/2010/main" val="4184439441"/>
              </p:ext>
            </p:extLst>
          </p:nvPr>
        </p:nvGraphicFramePr>
        <p:xfrm>
          <a:off x="1371600" y="1106488"/>
          <a:ext cx="6423025" cy="2932112"/>
        </p:xfrm>
        <a:graphic>
          <a:graphicData uri="http://schemas.openxmlformats.org/presentationml/2006/ole">
            <mc:AlternateContent xmlns:mc="http://schemas.openxmlformats.org/markup-compatibility/2006">
              <mc:Choice xmlns:v="urn:schemas-microsoft-com:vml" Requires="v">
                <p:oleObj name="Worksheet" r:id="rId3" imgW="6210272" imgH="2571851" progId="Excel.Sheet.12">
                  <p:embed/>
                </p:oleObj>
              </mc:Choice>
              <mc:Fallback>
                <p:oleObj name="Worksheet" r:id="rId3" imgW="6210272" imgH="2571851" progId="Excel.Sheet.12">
                  <p:embed/>
                  <p:pic>
                    <p:nvPicPr>
                      <p:cNvPr id="7" name="Object 6">
                        <a:extLst>
                          <a:ext uri="{FF2B5EF4-FFF2-40B4-BE49-F238E27FC236}">
                            <a16:creationId xmlns:a16="http://schemas.microsoft.com/office/drawing/2014/main" id="{865245FC-89C0-4AB9-BF59-B7F99F8A126E}"/>
                          </a:ext>
                        </a:extLst>
                      </p:cNvPr>
                      <p:cNvPicPr>
                        <a:picLocks noChangeAspect="1" noChangeArrowheads="1"/>
                      </p:cNvPicPr>
                      <p:nvPr/>
                    </p:nvPicPr>
                    <p:blipFill>
                      <a:blip r:embed="rId4"/>
                      <a:srcRect/>
                      <a:stretch>
                        <a:fillRect/>
                      </a:stretch>
                    </p:blipFill>
                    <p:spPr bwMode="auto">
                      <a:xfrm>
                        <a:off x="1371600" y="1106488"/>
                        <a:ext cx="6423025" cy="2932112"/>
                      </a:xfrm>
                      <a:prstGeom prst="rect">
                        <a:avLst/>
                      </a:prstGeom>
                      <a:noFill/>
                    </p:spPr>
                  </p:pic>
                </p:oleObj>
              </mc:Fallback>
            </mc:AlternateContent>
          </a:graphicData>
        </a:graphic>
      </p:graphicFrame>
    </p:spTree>
    <p:extLst>
      <p:ext uri="{BB962C8B-B14F-4D97-AF65-F5344CB8AC3E}">
        <p14:creationId xmlns:p14="http://schemas.microsoft.com/office/powerpoint/2010/main" val="631616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76200"/>
            <a:ext cx="8229600" cy="838200"/>
          </a:xfrm>
        </p:spPr>
        <p:txBody>
          <a:bodyPr>
            <a:normAutofit fontScale="97500"/>
          </a:bodyPr>
          <a:lstStyle/>
          <a:p>
            <a:pPr algn="l"/>
            <a:r>
              <a:rPr lang="en-US" sz="4000" dirty="0"/>
              <a:t>Key Variances to Budget</a:t>
            </a:r>
          </a:p>
        </p:txBody>
      </p:sp>
      <p:sp>
        <p:nvSpPr>
          <p:cNvPr id="7" name="Slide Number Placeholder 3"/>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90E21B-B60E-43A2-9837-2492E6F9354C}"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extBox 8"/>
          <p:cNvSpPr txBox="1"/>
          <p:nvPr/>
        </p:nvSpPr>
        <p:spPr>
          <a:xfrm>
            <a:off x="457200" y="4572000"/>
            <a:ext cx="8458200" cy="1491434"/>
          </a:xfrm>
          <a:prstGeom prst="rect">
            <a:avLst/>
          </a:prstGeom>
          <a:noFill/>
        </p:spPr>
        <p:txBody>
          <a:bodyPr wrap="square" rtlCol="0">
            <a:spAutoFit/>
          </a:bodyPr>
          <a:lstStyle/>
          <a:p>
            <a:pPr marL="169863" marR="0" lvl="0" indent="-169863">
              <a:lnSpc>
                <a:spcPct val="115000"/>
              </a:lnSpc>
              <a:spcBef>
                <a:spcPts val="0"/>
              </a:spcBef>
              <a:spcAft>
                <a:spcPts val="0"/>
              </a:spcAft>
              <a:buFont typeface="Symbol"/>
              <a:buChar char=""/>
            </a:pPr>
            <a:r>
              <a:rPr lang="en-US" sz="1600" dirty="0">
                <a:ea typeface="Calibri"/>
                <a:cs typeface="Times New Roman"/>
              </a:rPr>
              <a:t>The ($2,654) negative revenue variance reflects lower property taxes collected versus the budget, offset by rentals and sales of beach permits in 2022 versus the budget.</a:t>
            </a:r>
          </a:p>
          <a:p>
            <a:pPr marL="169863" marR="0" lvl="0" indent="-169863">
              <a:lnSpc>
                <a:spcPct val="115000"/>
              </a:lnSpc>
              <a:spcBef>
                <a:spcPts val="0"/>
              </a:spcBef>
              <a:spcAft>
                <a:spcPts val="0"/>
              </a:spcAft>
              <a:buFont typeface="Symbol"/>
              <a:buChar char=""/>
            </a:pPr>
            <a:r>
              <a:rPr lang="en-US" sz="1600" dirty="0">
                <a:ea typeface="Calibri"/>
                <a:cs typeface="Times New Roman"/>
              </a:rPr>
              <a:t>The $18,256 favorable variance in expenses reflects the fact that the district spent less than budgeted for on Culture and Recreation, Public Safety, and Debt Service, offset by spending more on General Government support.</a:t>
            </a:r>
          </a:p>
        </p:txBody>
      </p:sp>
      <p:sp>
        <p:nvSpPr>
          <p:cNvPr id="10" name="TextBox 9">
            <a:extLst>
              <a:ext uri="{FF2B5EF4-FFF2-40B4-BE49-F238E27FC236}">
                <a16:creationId xmlns:a16="http://schemas.microsoft.com/office/drawing/2014/main" id="{9A33EBB1-5569-4BB3-908C-BCD97363A96B}"/>
              </a:ext>
            </a:extLst>
          </p:cNvPr>
          <p:cNvSpPr txBox="1"/>
          <p:nvPr/>
        </p:nvSpPr>
        <p:spPr>
          <a:xfrm>
            <a:off x="7467600" y="228600"/>
            <a:ext cx="1447800" cy="369332"/>
          </a:xfrm>
          <a:prstGeom prst="rect">
            <a:avLst/>
          </a:prstGeom>
          <a:solidFill>
            <a:schemeClr val="accent6">
              <a:lumMod val="60000"/>
              <a:lumOff val="40000"/>
            </a:schemeClr>
          </a:solidFill>
        </p:spPr>
        <p:txBody>
          <a:bodyPr wrap="square" rtlCol="0">
            <a:spAutoFit/>
          </a:bodyPr>
          <a:lstStyle/>
          <a:p>
            <a:r>
              <a:rPr lang="en-US" dirty="0"/>
              <a:t>FY 2021/22</a:t>
            </a:r>
          </a:p>
        </p:txBody>
      </p:sp>
      <p:graphicFrame>
        <p:nvGraphicFramePr>
          <p:cNvPr id="3" name="Object 2">
            <a:extLst>
              <a:ext uri="{FF2B5EF4-FFF2-40B4-BE49-F238E27FC236}">
                <a16:creationId xmlns:a16="http://schemas.microsoft.com/office/drawing/2014/main" id="{0C699ED5-E3E3-49E7-A01E-F50A35FFC722}"/>
              </a:ext>
            </a:extLst>
          </p:cNvPr>
          <p:cNvGraphicFramePr>
            <a:graphicFrameLocks noChangeAspect="1"/>
          </p:cNvGraphicFramePr>
          <p:nvPr>
            <p:extLst>
              <p:ext uri="{D42A27DB-BD31-4B8C-83A1-F6EECF244321}">
                <p14:modId xmlns:p14="http://schemas.microsoft.com/office/powerpoint/2010/main" val="3621233287"/>
              </p:ext>
            </p:extLst>
          </p:nvPr>
        </p:nvGraphicFramePr>
        <p:xfrm>
          <a:off x="914400" y="762000"/>
          <a:ext cx="6005513" cy="3781425"/>
        </p:xfrm>
        <a:graphic>
          <a:graphicData uri="http://schemas.openxmlformats.org/presentationml/2006/ole">
            <mc:AlternateContent xmlns:mc="http://schemas.openxmlformats.org/markup-compatibility/2006">
              <mc:Choice xmlns:v="urn:schemas-microsoft-com:vml" Requires="v">
                <p:oleObj name="Worksheet" r:id="rId2" imgW="4953071" imgH="3246026" progId="Excel.Sheet.12">
                  <p:embed/>
                </p:oleObj>
              </mc:Choice>
              <mc:Fallback>
                <p:oleObj name="Worksheet" r:id="rId2" imgW="4953071" imgH="3246026" progId="Excel.Sheet.12">
                  <p:embed/>
                  <p:pic>
                    <p:nvPicPr>
                      <p:cNvPr id="3" name="Object 2">
                        <a:extLst>
                          <a:ext uri="{FF2B5EF4-FFF2-40B4-BE49-F238E27FC236}">
                            <a16:creationId xmlns:a16="http://schemas.microsoft.com/office/drawing/2014/main" id="{0C699ED5-E3E3-49E7-A01E-F50A35FFC7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762000"/>
                        <a:ext cx="6005513" cy="3781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a:extLst>
              <a:ext uri="{FF2B5EF4-FFF2-40B4-BE49-F238E27FC236}">
                <a16:creationId xmlns:a16="http://schemas.microsoft.com/office/drawing/2014/main" id="{5468F7EC-61B0-3DAA-A926-47F8BC0E4AF7}"/>
              </a:ext>
            </a:extLst>
          </p:cNvPr>
          <p:cNvGraphicFramePr>
            <a:graphicFrameLocks noChangeAspect="1"/>
          </p:cNvGraphicFramePr>
          <p:nvPr>
            <p:extLst>
              <p:ext uri="{D42A27DB-BD31-4B8C-83A1-F6EECF244321}">
                <p14:modId xmlns:p14="http://schemas.microsoft.com/office/powerpoint/2010/main" val="1880934005"/>
              </p:ext>
            </p:extLst>
          </p:nvPr>
        </p:nvGraphicFramePr>
        <p:xfrm>
          <a:off x="790575" y="901700"/>
          <a:ext cx="7843838" cy="3757613"/>
        </p:xfrm>
        <a:graphic>
          <a:graphicData uri="http://schemas.openxmlformats.org/presentationml/2006/ole">
            <mc:AlternateContent xmlns:mc="http://schemas.openxmlformats.org/markup-compatibility/2006">
              <mc:Choice xmlns:v="urn:schemas-microsoft-com:vml" Requires="v">
                <p:oleObj name="Worksheet" r:id="rId4" imgW="7639120" imgH="3200310" progId="Excel.Sheet.12">
                  <p:embed/>
                </p:oleObj>
              </mc:Choice>
              <mc:Fallback>
                <p:oleObj name="Worksheet" r:id="rId4" imgW="7639120" imgH="3200310" progId="Excel.Sheet.12">
                  <p:embed/>
                  <p:pic>
                    <p:nvPicPr>
                      <p:cNvPr id="8" name="Object 7">
                        <a:extLst>
                          <a:ext uri="{FF2B5EF4-FFF2-40B4-BE49-F238E27FC236}">
                            <a16:creationId xmlns:a16="http://schemas.microsoft.com/office/drawing/2014/main" id="{B48C5B6F-1845-BBF1-714B-709E1C00CBAB}"/>
                          </a:ext>
                        </a:extLst>
                      </p:cNvPr>
                      <p:cNvPicPr>
                        <a:picLocks noChangeAspect="1" noChangeArrowheads="1"/>
                      </p:cNvPicPr>
                      <p:nvPr/>
                    </p:nvPicPr>
                    <p:blipFill>
                      <a:blip r:embed="rId5"/>
                      <a:srcRect/>
                      <a:stretch>
                        <a:fillRect/>
                      </a:stretch>
                    </p:blipFill>
                    <p:spPr bwMode="auto">
                      <a:xfrm>
                        <a:off x="790575" y="901700"/>
                        <a:ext cx="7843838" cy="3757613"/>
                      </a:xfrm>
                      <a:prstGeom prst="rect">
                        <a:avLst/>
                      </a:prstGeom>
                      <a:noFill/>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7772400" cy="1362420"/>
          </a:xfrm>
        </p:spPr>
        <p:txBody>
          <a:bodyPr>
            <a:normAutofit fontScale="90000"/>
          </a:bodyPr>
          <a:lstStyle/>
          <a:p>
            <a:r>
              <a:rPr lang="en-US" sz="4400" dirty="0">
                <a:solidFill>
                  <a:schemeClr val="dk1"/>
                </a:solidFill>
                <a:latin typeface="Calibri"/>
                <a:ea typeface="Calibri"/>
                <a:cs typeface="Calibri"/>
                <a:sym typeface="Calibri"/>
              </a:rPr>
              <a:t>Sixth Taxing District Commissioners</a:t>
            </a:r>
            <a:endParaRPr lang="en-US" sz="4400" dirty="0"/>
          </a:p>
        </p:txBody>
      </p:sp>
      <p:sp>
        <p:nvSpPr>
          <p:cNvPr id="3" name="Subtitle 2"/>
          <p:cNvSpPr>
            <a:spLocks noGrp="1"/>
          </p:cNvSpPr>
          <p:nvPr>
            <p:ph type="subTitle" idx="1"/>
          </p:nvPr>
        </p:nvSpPr>
        <p:spPr>
          <a:xfrm>
            <a:off x="1371600" y="3200400"/>
            <a:ext cx="6400800" cy="1752600"/>
          </a:xfrm>
          <a:solidFill>
            <a:schemeClr val="accent5">
              <a:lumMod val="20000"/>
              <a:lumOff val="80000"/>
            </a:schemeClr>
          </a:solidFill>
        </p:spPr>
        <p:txBody>
          <a:bodyPr anchor="ctr"/>
          <a:lstStyle/>
          <a:p>
            <a:r>
              <a:rPr lang="en-US" sz="3600" i="1" dirty="0">
                <a:solidFill>
                  <a:schemeClr val="tx1"/>
                </a:solidFill>
                <a:latin typeface="Calibri" pitchFamily="34" charset="0"/>
              </a:rPr>
              <a:t>Motion to accept major variances to 2021/2022 budget</a:t>
            </a:r>
            <a:endParaRPr lang="en-US" i="1" dirty="0">
              <a:solidFill>
                <a:schemeClr val="tx1"/>
              </a:solidFill>
            </a:endParaRPr>
          </a:p>
        </p:txBody>
      </p:sp>
      <p:sp>
        <p:nvSpPr>
          <p:cNvPr id="6" name="Slide Number Placeholder 3"/>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90E21B-B60E-43A2-9837-2492E6F9354C}"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Box 7">
            <a:extLst>
              <a:ext uri="{FF2B5EF4-FFF2-40B4-BE49-F238E27FC236}">
                <a16:creationId xmlns:a16="http://schemas.microsoft.com/office/drawing/2014/main" id="{B5EC2571-E3F0-46B0-825B-4CB6B3E416DE}"/>
              </a:ext>
            </a:extLst>
          </p:cNvPr>
          <p:cNvSpPr txBox="1"/>
          <p:nvPr/>
        </p:nvSpPr>
        <p:spPr>
          <a:xfrm>
            <a:off x="7467600" y="228600"/>
            <a:ext cx="1447800" cy="369332"/>
          </a:xfrm>
          <a:prstGeom prst="rect">
            <a:avLst/>
          </a:prstGeom>
          <a:solidFill>
            <a:schemeClr val="accent6">
              <a:lumMod val="60000"/>
              <a:lumOff val="40000"/>
            </a:schemeClr>
          </a:solidFill>
        </p:spPr>
        <p:txBody>
          <a:bodyPr wrap="square" rtlCol="0">
            <a:spAutoFit/>
          </a:bodyPr>
          <a:lstStyle/>
          <a:p>
            <a:r>
              <a:rPr lang="en-US" dirty="0"/>
              <a:t>FY 2021/22</a:t>
            </a:r>
          </a:p>
        </p:txBody>
      </p:sp>
    </p:spTree>
    <p:extLst>
      <p:ext uri="{BB962C8B-B14F-4D97-AF65-F5344CB8AC3E}">
        <p14:creationId xmlns:p14="http://schemas.microsoft.com/office/powerpoint/2010/main" val="256465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28641</TotalTime>
  <Words>1158</Words>
  <Application>Microsoft Office PowerPoint</Application>
  <PresentationFormat>On-screen Show (4:3)</PresentationFormat>
  <Paragraphs>151</Paragraphs>
  <Slides>20</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Courier New</vt:lpstr>
      <vt:lpstr>Symbol</vt:lpstr>
      <vt:lpstr>Wingdings</vt:lpstr>
      <vt:lpstr>Office Theme</vt:lpstr>
      <vt:lpstr>Worksheet</vt:lpstr>
      <vt:lpstr>Sixth Taxing District Annual Meeting Financial Review</vt:lpstr>
      <vt:lpstr>PowerPoint Presentation</vt:lpstr>
      <vt:lpstr>PowerPoint Presentation</vt:lpstr>
      <vt:lpstr>PowerPoint Presentation</vt:lpstr>
      <vt:lpstr>Fiscal Year 2021-22 Audit</vt:lpstr>
      <vt:lpstr>Summary of 2021/22 Results</vt:lpstr>
      <vt:lpstr>Change in General Fund Balance</vt:lpstr>
      <vt:lpstr>Key Variances to Budget</vt:lpstr>
      <vt:lpstr>Sixth Taxing District Commissioners</vt:lpstr>
      <vt:lpstr>PowerPoint Presentation</vt:lpstr>
      <vt:lpstr>2022/23 Budget and YTD Results</vt:lpstr>
      <vt:lpstr>2022/23 Capital Account</vt:lpstr>
      <vt:lpstr>PowerPoint Presentation</vt:lpstr>
      <vt:lpstr>PowerPoint Presentation</vt:lpstr>
      <vt:lpstr>PowerPoint Presentation</vt:lpstr>
      <vt:lpstr>2023/24 Revenues</vt:lpstr>
      <vt:lpstr>2023/24 Expenditures</vt:lpstr>
      <vt:lpstr>2023/24 Community Grants</vt:lpstr>
      <vt:lpstr>2023/24 Capital Project Budget</vt:lpstr>
      <vt:lpstr>Motion to adopt the proposed budget for Fiscal Year 2023/24.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Sixth Taxing District 2016/17 Fiscal Year Budget Preview</dc:title>
  <dc:creator>Jim and Judy</dc:creator>
  <cp:lastModifiedBy>Doug Hillman</cp:lastModifiedBy>
  <cp:revision>666</cp:revision>
  <cp:lastPrinted>2019-02-23T17:00:09Z</cp:lastPrinted>
  <dcterms:created xsi:type="dcterms:W3CDTF">2016-02-13T15:34:02Z</dcterms:created>
  <dcterms:modified xsi:type="dcterms:W3CDTF">2023-03-01T21:11:18Z</dcterms:modified>
</cp:coreProperties>
</file>